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95"/>
  </p:notesMasterIdLst>
  <p:sldIdLst>
    <p:sldId id="481" r:id="rId2"/>
    <p:sldId id="270" r:id="rId3"/>
    <p:sldId id="286" r:id="rId4"/>
    <p:sldId id="480" r:id="rId5"/>
    <p:sldId id="431" r:id="rId6"/>
    <p:sldId id="422" r:id="rId7"/>
    <p:sldId id="427" r:id="rId8"/>
    <p:sldId id="426" r:id="rId9"/>
    <p:sldId id="458" r:id="rId10"/>
    <p:sldId id="428" r:id="rId11"/>
    <p:sldId id="429" r:id="rId12"/>
    <p:sldId id="430" r:id="rId13"/>
    <p:sldId id="433" r:id="rId14"/>
    <p:sldId id="423" r:id="rId15"/>
    <p:sldId id="432" r:id="rId16"/>
    <p:sldId id="434" r:id="rId17"/>
    <p:sldId id="435" r:id="rId18"/>
    <p:sldId id="436" r:id="rId19"/>
    <p:sldId id="437" r:id="rId20"/>
    <p:sldId id="438" r:id="rId21"/>
    <p:sldId id="439" r:id="rId22"/>
    <p:sldId id="445" r:id="rId23"/>
    <p:sldId id="446" r:id="rId24"/>
    <p:sldId id="447" r:id="rId25"/>
    <p:sldId id="448" r:id="rId26"/>
    <p:sldId id="449" r:id="rId27"/>
    <p:sldId id="450" r:id="rId28"/>
    <p:sldId id="451" r:id="rId29"/>
    <p:sldId id="452" r:id="rId30"/>
    <p:sldId id="453" r:id="rId31"/>
    <p:sldId id="454" r:id="rId32"/>
    <p:sldId id="455" r:id="rId33"/>
    <p:sldId id="456" r:id="rId34"/>
    <p:sldId id="460" r:id="rId35"/>
    <p:sldId id="464" r:id="rId36"/>
    <p:sldId id="465" r:id="rId37"/>
    <p:sldId id="466" r:id="rId38"/>
    <p:sldId id="459" r:id="rId39"/>
    <p:sldId id="467" r:id="rId40"/>
    <p:sldId id="468" r:id="rId41"/>
    <p:sldId id="469" r:id="rId42"/>
    <p:sldId id="470" r:id="rId43"/>
    <p:sldId id="471" r:id="rId44"/>
    <p:sldId id="477" r:id="rId45"/>
    <p:sldId id="478" r:id="rId46"/>
    <p:sldId id="472" r:id="rId47"/>
    <p:sldId id="474" r:id="rId48"/>
    <p:sldId id="475" r:id="rId49"/>
    <p:sldId id="476" r:id="rId50"/>
    <p:sldId id="482" r:id="rId51"/>
    <p:sldId id="483" r:id="rId52"/>
    <p:sldId id="484" r:id="rId53"/>
    <p:sldId id="485" r:id="rId54"/>
    <p:sldId id="486" r:id="rId55"/>
    <p:sldId id="487" r:id="rId56"/>
    <p:sldId id="488" r:id="rId57"/>
    <p:sldId id="489" r:id="rId58"/>
    <p:sldId id="490" r:id="rId59"/>
    <p:sldId id="491" r:id="rId60"/>
    <p:sldId id="492" r:id="rId61"/>
    <p:sldId id="493" r:id="rId62"/>
    <p:sldId id="494" r:id="rId63"/>
    <p:sldId id="495" r:id="rId64"/>
    <p:sldId id="496" r:id="rId65"/>
    <p:sldId id="497" r:id="rId66"/>
    <p:sldId id="498" r:id="rId67"/>
    <p:sldId id="499" r:id="rId68"/>
    <p:sldId id="500" r:id="rId69"/>
    <p:sldId id="501" r:id="rId70"/>
    <p:sldId id="502" r:id="rId71"/>
    <p:sldId id="503" r:id="rId72"/>
    <p:sldId id="504" r:id="rId73"/>
    <p:sldId id="505" r:id="rId74"/>
    <p:sldId id="506" r:id="rId75"/>
    <p:sldId id="507" r:id="rId76"/>
    <p:sldId id="508" r:id="rId77"/>
    <p:sldId id="509" r:id="rId78"/>
    <p:sldId id="510" r:id="rId79"/>
    <p:sldId id="511" r:id="rId80"/>
    <p:sldId id="512" r:id="rId81"/>
    <p:sldId id="513" r:id="rId82"/>
    <p:sldId id="514" r:id="rId83"/>
    <p:sldId id="515" r:id="rId84"/>
    <p:sldId id="516" r:id="rId85"/>
    <p:sldId id="517" r:id="rId86"/>
    <p:sldId id="518" r:id="rId87"/>
    <p:sldId id="519" r:id="rId88"/>
    <p:sldId id="520" r:id="rId89"/>
    <p:sldId id="521" r:id="rId90"/>
    <p:sldId id="522" r:id="rId91"/>
    <p:sldId id="523" r:id="rId92"/>
    <p:sldId id="524" r:id="rId93"/>
    <p:sldId id="525" r:id="rId9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FD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667" autoAdjust="0"/>
    <p:restoredTop sz="94444" autoAdjust="0"/>
  </p:normalViewPr>
  <p:slideViewPr>
    <p:cSldViewPr>
      <p:cViewPr varScale="1">
        <p:scale>
          <a:sx n="59" d="100"/>
          <a:sy n="59" d="100"/>
        </p:scale>
        <p:origin x="90" y="118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97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99038B-F40E-422B-BB9D-BDC280EDBFAB}" type="datetimeFigureOut">
              <a:rPr lang="ko-KR" altLang="en-US" smtClean="0"/>
              <a:t>2020-01-31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0302A1-5898-4AEB-BBE6-99C18ED530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40939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B5A180-3C03-4812-B289-4666ECFB442A}" type="slidenum">
              <a:rPr lang="ko-KR" altLang="en-US" smtClean="0"/>
              <a:pPr/>
              <a:t>86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97949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F1B5E-938F-4BA2-9CD1-0CF37F19339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2020-01-31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7E827-B159-48EA-8EB9-649F6CF66B9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76495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F1B5E-938F-4BA2-9CD1-0CF37F19339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2020-01-31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7E827-B159-48EA-8EB9-649F6CF66B9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66543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F1B5E-938F-4BA2-9CD1-0CF37F19339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2020-01-31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7E827-B159-48EA-8EB9-649F6CF66B9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80188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F1B5E-938F-4BA2-9CD1-0CF37F19339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2020-01-31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7E827-B159-48EA-8EB9-649F6CF66B9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3620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F1B5E-938F-4BA2-9CD1-0CF37F19339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2020-01-31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7E827-B159-48EA-8EB9-649F6CF66B9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77435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F1B5E-938F-4BA2-9CD1-0CF37F19339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2020-01-31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7E827-B159-48EA-8EB9-649F6CF66B9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05906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F1B5E-938F-4BA2-9CD1-0CF37F19339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2020-01-31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7E827-B159-48EA-8EB9-649F6CF66B9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42976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F1B5E-938F-4BA2-9CD1-0CF37F19339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2020-01-31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7E827-B159-48EA-8EB9-649F6CF66B9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41892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F1B5E-938F-4BA2-9CD1-0CF37F19339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2020-01-31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7E827-B159-48EA-8EB9-649F6CF66B9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70200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F1B5E-938F-4BA2-9CD1-0CF37F19339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2020-01-31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7E827-B159-48EA-8EB9-649F6CF66B9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23952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F1B5E-938F-4BA2-9CD1-0CF37F19339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2020-01-31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7E827-B159-48EA-8EB9-649F6CF66B9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87836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DF1B5E-938F-4BA2-9CD1-0CF37F19339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2020-01-31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87E827-B159-48EA-8EB9-649F6CF66B9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92926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2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6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1.png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849066" y="2276874"/>
            <a:ext cx="8382301" cy="953882"/>
          </a:xfrm>
          <a:prstGeom prst="rect">
            <a:avLst/>
          </a:prstGeom>
        </p:spPr>
        <p:txBody>
          <a:bodyPr wrap="square" lIns="121889" tIns="60944" rIns="121889" bIns="60944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599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1,2 </a:t>
            </a:r>
            <a:r>
              <a:rPr lang="ko-KR" altLang="en-US" sz="3599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장 </a:t>
            </a:r>
            <a:r>
              <a:rPr lang="ko-KR" altLang="en-US" sz="3599" dirty="0" err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케라스</a:t>
            </a:r>
            <a:r>
              <a:rPr lang="ko-KR" altLang="en-US" sz="3599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창시자에게 배우는 </a:t>
            </a:r>
            <a:r>
              <a:rPr lang="ko-KR" altLang="en-US" sz="3599" dirty="0" err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딥러닝</a:t>
            </a:r>
            <a:endParaRPr lang="en-US" altLang="ko-KR" sz="3599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667471" y="3143314"/>
            <a:ext cx="919263" cy="1369285"/>
          </a:xfrm>
          <a:prstGeom prst="rect">
            <a:avLst/>
          </a:prstGeom>
        </p:spPr>
        <p:txBody>
          <a:bodyPr wrap="none" lIns="121889" tIns="60944" rIns="121889" bIns="60944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이태근</a:t>
            </a: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이용준</a:t>
            </a: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이지선</a:t>
            </a: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11422668" y="548680"/>
            <a:ext cx="79181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89" tIns="60944" rIns="121889" bIns="60944"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11211844" y="548680"/>
            <a:ext cx="79181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89" tIns="60944" rIns="121889" bIns="60944"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11621907" y="548680"/>
            <a:ext cx="79181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89" tIns="60944" rIns="121889" bIns="60944"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1012025" y="2703912"/>
            <a:ext cx="1007748" cy="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009770" y="2703912"/>
            <a:ext cx="1007748" cy="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337444" y="260649"/>
            <a:ext cx="11589096" cy="633670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89" tIns="60944" rIns="121889" bIns="60944" rtlCol="0" anchor="ctr"/>
          <a:lstStyle/>
          <a:p>
            <a:pPr algn="ctr"/>
            <a:endParaRPr lang="ko-KR" altLang="en-US" dirty="0">
              <a:ln w="12700">
                <a:solidFill>
                  <a:prstClr val="white">
                    <a:lumMod val="50000"/>
                  </a:prstClr>
                </a:solidFill>
                <a:bevel/>
              </a:ln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2983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타원 8"/>
          <p:cNvSpPr/>
          <p:nvPr/>
        </p:nvSpPr>
        <p:spPr>
          <a:xfrm>
            <a:off x="114245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2136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162390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35360" y="260648"/>
            <a:ext cx="11593288" cy="633670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2700">
                <a:solidFill>
                  <a:prstClr val="white">
                    <a:lumMod val="50000"/>
                  </a:prstClr>
                </a:solidFill>
                <a:bevel/>
              </a:ln>
              <a:solidFill>
                <a:prstClr val="white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51384" y="298874"/>
            <a:ext cx="5473178" cy="573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1.1.3 </a:t>
            </a:r>
            <a:r>
              <a:rPr lang="ko-KR" altLang="en-US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데이터에서 표현을 학습하기</a:t>
            </a:r>
            <a:endParaRPr lang="ko-KR" altLang="en-US" sz="24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33" name="직선 연결선 32"/>
          <p:cNvCxnSpPr/>
          <p:nvPr/>
        </p:nvCxnSpPr>
        <p:spPr>
          <a:xfrm>
            <a:off x="5238744" y="642918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5238744" y="570910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595274" y="1214422"/>
            <a:ext cx="10715700" cy="4662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</a:pP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머신 러닝과 </a:t>
            </a:r>
            <a:r>
              <a:rPr lang="ko-KR" altLang="en-US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딥러닝의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핵심문제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-&gt;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입력과 해답을 통해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의미 있는 데이터로의 변환</a:t>
            </a:r>
            <a:endParaRPr lang="en-US" altLang="ko-KR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285750" indent="-285750">
              <a:lnSpc>
                <a:spcPct val="150000"/>
              </a:lnSpc>
            </a:pPr>
            <a:endParaRPr lang="en-US" altLang="ko-KR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285750" indent="-285750">
              <a:lnSpc>
                <a:spcPct val="150000"/>
              </a:lnSpc>
            </a:pP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이미지와 관련된 두 가지 다른 표현</a:t>
            </a:r>
            <a:endParaRPr lang="en-US" altLang="ko-KR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RGB 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포맷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 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빨간색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-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녹색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-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파란색</a:t>
            </a:r>
            <a:endParaRPr lang="en-US" altLang="ko-KR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HSV 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포맷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 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색상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-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채도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-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명도</a:t>
            </a:r>
            <a:endParaRPr lang="en-US" altLang="ko-KR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285750" indent="-285750">
              <a:lnSpc>
                <a:spcPct val="150000"/>
              </a:lnSpc>
            </a:pPr>
            <a:endParaRPr lang="en-US" altLang="ko-KR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285750" indent="-285750">
              <a:lnSpc>
                <a:spcPct val="150000"/>
              </a:lnSpc>
            </a:pP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예시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이미지에 있는 모든 빨간색 픽셀을 선택하는 문제</a:t>
            </a:r>
            <a:endParaRPr lang="en-US" altLang="ko-KR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285750" indent="-285750">
              <a:lnSpc>
                <a:spcPct val="150000"/>
              </a:lnSpc>
            </a:pP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의미 있는 데이터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-&gt;</a:t>
            </a:r>
          </a:p>
          <a:p>
            <a:pPr marL="285750" indent="-285750">
              <a:lnSpc>
                <a:spcPct val="150000"/>
              </a:lnSpc>
            </a:pPr>
            <a:endParaRPr lang="en-US" altLang="ko-KR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285750" indent="-285750">
              <a:lnSpc>
                <a:spcPct val="150000"/>
              </a:lnSpc>
            </a:pPr>
            <a:endParaRPr lang="en-US" altLang="ko-KR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285750" indent="-285750">
              <a:lnSpc>
                <a:spcPct val="150000"/>
              </a:lnSpc>
            </a:pPr>
            <a:endParaRPr lang="en-US" altLang="ko-KR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4152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타원 8"/>
          <p:cNvSpPr/>
          <p:nvPr/>
        </p:nvSpPr>
        <p:spPr>
          <a:xfrm>
            <a:off x="114245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2136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162390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35360" y="260648"/>
            <a:ext cx="11593288" cy="633670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2700">
                <a:solidFill>
                  <a:prstClr val="white">
                    <a:lumMod val="50000"/>
                  </a:prstClr>
                </a:solidFill>
                <a:bevel/>
              </a:ln>
              <a:solidFill>
                <a:prstClr val="white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51384" y="298874"/>
            <a:ext cx="5473178" cy="573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1.1.3 </a:t>
            </a:r>
            <a:r>
              <a:rPr lang="ko-KR" altLang="en-US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데이터에서 표현을 학습하기</a:t>
            </a:r>
            <a:endParaRPr lang="ko-KR" altLang="en-US" sz="24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33" name="직선 연결선 32"/>
          <p:cNvCxnSpPr/>
          <p:nvPr/>
        </p:nvCxnSpPr>
        <p:spPr>
          <a:xfrm>
            <a:off x="5238744" y="642918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5238744" y="570910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595274" y="1214422"/>
            <a:ext cx="10715700" cy="4662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</a:pP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머신 러닝과 </a:t>
            </a:r>
            <a:r>
              <a:rPr lang="ko-KR" altLang="en-US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딥러닝의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핵심문제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-&gt;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입력과 해답을 통해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의미 있는 데이터로의 변환</a:t>
            </a:r>
            <a:endParaRPr lang="en-US" altLang="ko-KR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285750" indent="-285750">
              <a:lnSpc>
                <a:spcPct val="150000"/>
              </a:lnSpc>
            </a:pPr>
            <a:endParaRPr lang="en-US" altLang="ko-KR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285750" indent="-285750">
              <a:lnSpc>
                <a:spcPct val="150000"/>
              </a:lnSpc>
            </a:pP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이미지와 관련된 두 가지 다른 표현</a:t>
            </a:r>
            <a:endParaRPr lang="en-US" altLang="ko-KR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RGB 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포맷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 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빨간색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-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녹색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-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파란색</a:t>
            </a:r>
            <a:endParaRPr lang="en-US" altLang="ko-KR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HSV 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포맷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 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색상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-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채도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-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명도</a:t>
            </a:r>
            <a:endParaRPr lang="en-US" altLang="ko-KR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285750" indent="-285750">
              <a:lnSpc>
                <a:spcPct val="150000"/>
              </a:lnSpc>
            </a:pPr>
            <a:endParaRPr lang="en-US" altLang="ko-KR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285750" indent="-285750">
              <a:lnSpc>
                <a:spcPct val="150000"/>
              </a:lnSpc>
            </a:pP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예시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이미지에 있는 모든 빨간색 픽셀을 선택하는 문제</a:t>
            </a:r>
            <a:endParaRPr lang="en-US" altLang="ko-KR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285750" indent="-285750">
              <a:lnSpc>
                <a:spcPct val="150000"/>
              </a:lnSpc>
            </a:pP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의미 있는 데이터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-&gt; RGB 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포맷</a:t>
            </a:r>
            <a:endParaRPr lang="en-US" altLang="ko-KR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285750" indent="-285750">
              <a:lnSpc>
                <a:spcPct val="150000"/>
              </a:lnSpc>
            </a:pPr>
            <a:endParaRPr lang="en-US" altLang="ko-KR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285750" indent="-285750">
              <a:lnSpc>
                <a:spcPct val="150000"/>
              </a:lnSpc>
            </a:pPr>
            <a:endParaRPr lang="en-US" altLang="ko-KR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285750" indent="-285750">
              <a:lnSpc>
                <a:spcPct val="150000"/>
              </a:lnSpc>
            </a:pPr>
            <a:endParaRPr lang="en-US" altLang="ko-KR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4152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타원 8"/>
          <p:cNvSpPr/>
          <p:nvPr/>
        </p:nvSpPr>
        <p:spPr>
          <a:xfrm>
            <a:off x="114245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2136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162390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35360" y="260648"/>
            <a:ext cx="11593288" cy="633670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2700">
                <a:solidFill>
                  <a:prstClr val="white">
                    <a:lumMod val="50000"/>
                  </a:prstClr>
                </a:solidFill>
                <a:bevel/>
              </a:ln>
              <a:solidFill>
                <a:prstClr val="white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51384" y="298874"/>
            <a:ext cx="5473178" cy="573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1.1.3 </a:t>
            </a:r>
            <a:r>
              <a:rPr lang="ko-KR" altLang="en-US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데이터에서 표현을 학습하기</a:t>
            </a:r>
            <a:endParaRPr lang="ko-KR" altLang="en-US" sz="24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33" name="직선 연결선 32"/>
          <p:cNvCxnSpPr/>
          <p:nvPr/>
        </p:nvCxnSpPr>
        <p:spPr>
          <a:xfrm>
            <a:off x="5238744" y="642918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5238744" y="570910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595274" y="1214422"/>
            <a:ext cx="10715700" cy="5493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</a:pP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머신 러닝과 </a:t>
            </a:r>
            <a:r>
              <a:rPr lang="ko-KR" altLang="en-US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딥러닝의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핵심문제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-&gt;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입력과 해답을 통해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의미 있는 데이터로의 변환</a:t>
            </a:r>
            <a:endParaRPr lang="en-US" altLang="ko-KR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285750" indent="-285750">
              <a:lnSpc>
                <a:spcPct val="150000"/>
              </a:lnSpc>
            </a:pPr>
            <a:endParaRPr lang="en-US" altLang="ko-KR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285750" indent="-285750">
              <a:lnSpc>
                <a:spcPct val="150000"/>
              </a:lnSpc>
            </a:pP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이미지와 관련된 두 가지 다른 표현</a:t>
            </a:r>
            <a:endParaRPr lang="en-US" altLang="ko-KR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RGB 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포맷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 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빨간색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-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녹색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-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파란색</a:t>
            </a:r>
            <a:endParaRPr lang="en-US" altLang="ko-KR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HSV 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포맷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 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색상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-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채도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-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명도</a:t>
            </a:r>
            <a:endParaRPr lang="en-US" altLang="ko-KR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285750" indent="-285750">
              <a:lnSpc>
                <a:spcPct val="150000"/>
              </a:lnSpc>
            </a:pPr>
            <a:endParaRPr lang="en-US" altLang="ko-KR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285750" indent="-285750">
              <a:lnSpc>
                <a:spcPct val="150000"/>
              </a:lnSpc>
            </a:pP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예시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이미지에 있는 모든 빨간색 픽셀을 선택하는 문제</a:t>
            </a:r>
            <a:endParaRPr lang="en-US" altLang="ko-KR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285750" indent="-285750">
              <a:lnSpc>
                <a:spcPct val="150000"/>
              </a:lnSpc>
            </a:pP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의미 있는 데이터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-&gt; RGB 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포맷</a:t>
            </a:r>
            <a:endParaRPr lang="en-US" altLang="ko-KR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285750" indent="-285750">
              <a:lnSpc>
                <a:spcPct val="150000"/>
              </a:lnSpc>
            </a:pPr>
            <a:endParaRPr lang="en-US" altLang="ko-KR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285750" indent="-285750">
              <a:lnSpc>
                <a:spcPct val="150000"/>
              </a:lnSpc>
            </a:pP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즉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 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학습하면서 수많은 표현들 중에서 문제와 관련된 가장 의미 있는 표현을 학습  </a:t>
            </a:r>
            <a:endParaRPr lang="en-US" altLang="ko-KR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285750" indent="-285750">
              <a:lnSpc>
                <a:spcPct val="150000"/>
              </a:lnSpc>
            </a:pPr>
            <a:endParaRPr lang="en-US" altLang="ko-KR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285750" indent="-285750">
              <a:lnSpc>
                <a:spcPct val="150000"/>
              </a:lnSpc>
            </a:pPr>
            <a:endParaRPr lang="en-US" altLang="ko-KR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285750" indent="-285750">
              <a:lnSpc>
                <a:spcPct val="150000"/>
              </a:lnSpc>
            </a:pPr>
            <a:endParaRPr lang="en-US" altLang="ko-KR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4152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타원 8"/>
          <p:cNvSpPr/>
          <p:nvPr/>
        </p:nvSpPr>
        <p:spPr>
          <a:xfrm>
            <a:off x="114245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2136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162390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35360" y="260648"/>
            <a:ext cx="11593288" cy="633670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2700">
                <a:solidFill>
                  <a:prstClr val="white">
                    <a:lumMod val="50000"/>
                  </a:prstClr>
                </a:solidFill>
                <a:bevel/>
              </a:ln>
              <a:solidFill>
                <a:prstClr val="white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51384" y="298874"/>
            <a:ext cx="5473178" cy="573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1.1.4 </a:t>
            </a:r>
            <a:r>
              <a:rPr lang="ko-KR" altLang="en-US" sz="2400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딥러닝에서</a:t>
            </a:r>
            <a:r>
              <a:rPr lang="ko-KR" altLang="en-US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‘</a:t>
            </a:r>
            <a:r>
              <a:rPr lang="ko-KR" altLang="en-US" sz="2400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딥</a:t>
            </a:r>
            <a:r>
              <a:rPr lang="en-US" altLang="ko-KR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’</a:t>
            </a:r>
            <a:r>
              <a:rPr lang="ko-KR" altLang="en-US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이란 무엇일까</a:t>
            </a:r>
            <a:r>
              <a:rPr lang="en-US" altLang="ko-KR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?</a:t>
            </a:r>
            <a:endParaRPr lang="ko-KR" altLang="en-US" sz="24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33" name="직선 연결선 32"/>
          <p:cNvCxnSpPr/>
          <p:nvPr/>
        </p:nvCxnSpPr>
        <p:spPr>
          <a:xfrm>
            <a:off x="5667372" y="643488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5667372" y="571480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66712" y="1071546"/>
            <a:ext cx="10429948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</a:pP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신경망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(neural network) : 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뇌를 통해 문제를 처리하는 방법과 비슷한 방법으로 문제를 해결하는 구조</a:t>
            </a:r>
            <a:endParaRPr lang="en-US" altLang="ko-KR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생물학적 신경망 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 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뉴런이 서로 연결되어 일을 처리하는 구조</a:t>
            </a:r>
            <a:endParaRPr lang="en-US" altLang="ko-KR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인공 신경망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 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수학적 모델로서의 뉴런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lang="ko-KR" altLang="en-US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노드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이 상호 연결되어 있는 구조</a:t>
            </a:r>
            <a:endParaRPr lang="en-US" altLang="ko-KR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285750" indent="-285750">
              <a:lnSpc>
                <a:spcPct val="150000"/>
              </a:lnSpc>
            </a:pPr>
            <a:endParaRPr lang="en-US" altLang="ko-KR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285750" indent="-285750">
              <a:lnSpc>
                <a:spcPct val="150000"/>
              </a:lnSpc>
            </a:pPr>
            <a:endParaRPr lang="en-US" altLang="ko-KR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171010" name="Picture 2" descr="딥러닝 신경망 이미지 검색결과&quot;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81027" y="2525360"/>
            <a:ext cx="6143668" cy="3832597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3104152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타원 8"/>
          <p:cNvSpPr/>
          <p:nvPr/>
        </p:nvSpPr>
        <p:spPr>
          <a:xfrm>
            <a:off x="114245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2136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162390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35360" y="260648"/>
            <a:ext cx="11593288" cy="633670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2700">
                <a:solidFill>
                  <a:prstClr val="white">
                    <a:lumMod val="50000"/>
                  </a:prstClr>
                </a:solidFill>
                <a:bevel/>
              </a:ln>
              <a:solidFill>
                <a:prstClr val="white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51384" y="298874"/>
            <a:ext cx="5473178" cy="573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1.1.4 </a:t>
            </a:r>
            <a:r>
              <a:rPr lang="ko-KR" altLang="en-US" sz="2400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딥러닝에서</a:t>
            </a:r>
            <a:r>
              <a:rPr lang="ko-KR" altLang="en-US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‘</a:t>
            </a:r>
            <a:r>
              <a:rPr lang="ko-KR" altLang="en-US" sz="2400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딥</a:t>
            </a:r>
            <a:r>
              <a:rPr lang="en-US" altLang="ko-KR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’</a:t>
            </a:r>
            <a:r>
              <a:rPr lang="ko-KR" altLang="en-US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이란 무엇일까</a:t>
            </a:r>
            <a:r>
              <a:rPr lang="en-US" altLang="ko-KR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?</a:t>
            </a:r>
            <a:endParaRPr lang="ko-KR" altLang="en-US" sz="24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33" name="직선 연결선 32"/>
          <p:cNvCxnSpPr/>
          <p:nvPr/>
        </p:nvCxnSpPr>
        <p:spPr>
          <a:xfrm>
            <a:off x="5595934" y="714356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5595934" y="642348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809720" y="1785926"/>
            <a:ext cx="678661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ko-KR" altLang="en-US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167938" name="Picture 2" descr="딥러닝 이미지 검색결과&quot;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81026" y="2071678"/>
            <a:ext cx="6096000" cy="3505200"/>
          </a:xfrm>
          <a:prstGeom prst="rect">
            <a:avLst/>
          </a:prstGeom>
          <a:noFill/>
        </p:spPr>
      </p:pic>
      <p:sp>
        <p:nvSpPr>
          <p:cNvPr id="18" name="TextBox 17"/>
          <p:cNvSpPr txBox="1"/>
          <p:nvPr/>
        </p:nvSpPr>
        <p:spPr>
          <a:xfrm>
            <a:off x="809588" y="1071546"/>
            <a:ext cx="6143668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</a:pPr>
            <a:r>
              <a:rPr lang="ko-KR" altLang="en-US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딥의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의미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 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연속된 층</a:t>
            </a:r>
            <a:endParaRPr lang="en-US" altLang="ko-KR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285750" indent="-285750">
              <a:lnSpc>
                <a:spcPct val="150000"/>
              </a:lnSpc>
            </a:pPr>
            <a:r>
              <a:rPr lang="ko-KR" altLang="en-US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딥러닝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 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연속된 층으로 된 신경망으로 표현을 학습</a:t>
            </a:r>
            <a:endParaRPr lang="en-US" altLang="ko-KR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285750" indent="-285750">
              <a:lnSpc>
                <a:spcPct val="150000"/>
              </a:lnSpc>
            </a:pPr>
            <a:endParaRPr lang="ko-KR" altLang="en-US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667636" y="3000372"/>
            <a:ext cx="38576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층 기반 표현 학습</a:t>
            </a:r>
            <a:endParaRPr lang="en-US" altLang="ko-KR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계층적 표현 학습</a:t>
            </a:r>
          </a:p>
        </p:txBody>
      </p:sp>
    </p:spTree>
    <p:extLst>
      <p:ext uri="{BB962C8B-B14F-4D97-AF65-F5344CB8AC3E}">
        <p14:creationId xmlns:p14="http://schemas.microsoft.com/office/powerpoint/2010/main" val="3104152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타원 8"/>
          <p:cNvSpPr/>
          <p:nvPr/>
        </p:nvSpPr>
        <p:spPr>
          <a:xfrm>
            <a:off x="114245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2136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162390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35360" y="260648"/>
            <a:ext cx="11593288" cy="633670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2700">
                <a:solidFill>
                  <a:prstClr val="white">
                    <a:lumMod val="50000"/>
                  </a:prstClr>
                </a:solidFill>
                <a:bevel/>
              </a:ln>
              <a:solidFill>
                <a:prstClr val="white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51384" y="298874"/>
            <a:ext cx="5473178" cy="573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1.1.4 </a:t>
            </a:r>
            <a:r>
              <a:rPr lang="ko-KR" altLang="en-US" sz="2400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딥러닝에서</a:t>
            </a:r>
            <a:r>
              <a:rPr lang="ko-KR" altLang="en-US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‘</a:t>
            </a:r>
            <a:r>
              <a:rPr lang="ko-KR" altLang="en-US" sz="2400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딥</a:t>
            </a:r>
            <a:r>
              <a:rPr lang="en-US" altLang="ko-KR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’</a:t>
            </a:r>
            <a:r>
              <a:rPr lang="ko-KR" altLang="en-US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이란 무엇일까</a:t>
            </a:r>
            <a:r>
              <a:rPr lang="en-US" altLang="ko-KR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?</a:t>
            </a:r>
            <a:endParaRPr lang="ko-KR" altLang="en-US" sz="24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33" name="직선 연결선 32"/>
          <p:cNvCxnSpPr/>
          <p:nvPr/>
        </p:nvCxnSpPr>
        <p:spPr>
          <a:xfrm>
            <a:off x="5595934" y="714356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5595934" y="642348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809720" y="1785926"/>
            <a:ext cx="678661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ko-KR" altLang="en-US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720" y="1714488"/>
            <a:ext cx="7246981" cy="3962814"/>
          </a:xfrm>
          <a:prstGeom prst="rect">
            <a:avLst/>
          </a:prstGeom>
          <a:ln w="57150"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3104152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타원 8"/>
          <p:cNvSpPr/>
          <p:nvPr/>
        </p:nvSpPr>
        <p:spPr>
          <a:xfrm>
            <a:off x="114245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2136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162390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35360" y="260648"/>
            <a:ext cx="11593288" cy="633670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2700">
                <a:solidFill>
                  <a:prstClr val="white">
                    <a:lumMod val="50000"/>
                  </a:prstClr>
                </a:solidFill>
                <a:bevel/>
              </a:ln>
              <a:solidFill>
                <a:prstClr val="white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51384" y="298874"/>
            <a:ext cx="5473178" cy="573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1.1.5 </a:t>
            </a:r>
            <a:r>
              <a:rPr lang="ko-KR" altLang="en-US" sz="2400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딥러닝</a:t>
            </a:r>
            <a:r>
              <a:rPr lang="ko-KR" altLang="en-US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작동 원리 이해하기</a:t>
            </a:r>
            <a:endParaRPr lang="ko-KR" altLang="en-US" sz="24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33" name="직선 연결선 32"/>
          <p:cNvCxnSpPr/>
          <p:nvPr/>
        </p:nvCxnSpPr>
        <p:spPr>
          <a:xfrm>
            <a:off x="5595934" y="714356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5595934" y="642348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809720" y="1785926"/>
            <a:ext cx="678661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ko-KR" altLang="en-US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38150" y="1214422"/>
            <a:ext cx="1093001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</a:pP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학습 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 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주어진 입력을 정확한 타깃에 </a:t>
            </a:r>
            <a:r>
              <a:rPr lang="ko-KR" altLang="en-US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매핑하</a:t>
            </a:r>
            <a:r>
              <a:rPr lang="ko-KR" altLang="en-US" dirty="0" err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고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신경망의 모든 층에 있는 가중치 값을 찾는 것</a:t>
            </a:r>
          </a:p>
        </p:txBody>
      </p:sp>
      <p:pic>
        <p:nvPicPr>
          <p:cNvPr id="172034" name="Picture 2" descr="신경망은 가중치를 파라미터로 가진다 이미지 검색결과&quot;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81026" y="1928802"/>
            <a:ext cx="8286808" cy="435057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04152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타원 8"/>
          <p:cNvSpPr/>
          <p:nvPr/>
        </p:nvSpPr>
        <p:spPr>
          <a:xfrm>
            <a:off x="114245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2136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162390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35360" y="260648"/>
            <a:ext cx="11593288" cy="633670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2700">
                <a:solidFill>
                  <a:prstClr val="white">
                    <a:lumMod val="50000"/>
                  </a:prstClr>
                </a:solidFill>
                <a:bevel/>
              </a:ln>
              <a:solidFill>
                <a:prstClr val="white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51384" y="298874"/>
            <a:ext cx="5473178" cy="573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1.1.5 </a:t>
            </a:r>
            <a:r>
              <a:rPr lang="ko-KR" altLang="en-US" sz="2400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딥러닝</a:t>
            </a:r>
            <a:r>
              <a:rPr lang="ko-KR" altLang="en-US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작동 원리 이해하기</a:t>
            </a:r>
            <a:endParaRPr lang="ko-KR" altLang="en-US" sz="24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33" name="직선 연결선 32"/>
          <p:cNvCxnSpPr/>
          <p:nvPr/>
        </p:nvCxnSpPr>
        <p:spPr>
          <a:xfrm>
            <a:off x="5595934" y="714356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5595934" y="642348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809720" y="1785926"/>
            <a:ext cx="678661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ko-KR" altLang="en-US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19" name="Picture 2" descr="손실함수가 신경망의 출력 품질을 측정 이미지 검색결과&quot;"/>
          <p:cNvPicPr>
            <a:picLocks noChangeAspect="1" noChangeArrowheads="1"/>
          </p:cNvPicPr>
          <p:nvPr/>
        </p:nvPicPr>
        <p:blipFill>
          <a:blip r:embed="rId2"/>
          <a:srcRect r="-7501" b="37861"/>
          <a:stretch>
            <a:fillRect/>
          </a:stretch>
        </p:blipFill>
        <p:spPr bwMode="auto">
          <a:xfrm>
            <a:off x="666712" y="1214422"/>
            <a:ext cx="6143668" cy="307183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04152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타원 8"/>
          <p:cNvSpPr/>
          <p:nvPr/>
        </p:nvSpPr>
        <p:spPr>
          <a:xfrm>
            <a:off x="114245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2136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162390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35360" y="260648"/>
            <a:ext cx="11593288" cy="633670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2700">
                <a:solidFill>
                  <a:prstClr val="white">
                    <a:lumMod val="50000"/>
                  </a:prstClr>
                </a:solidFill>
                <a:bevel/>
              </a:ln>
              <a:solidFill>
                <a:prstClr val="white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51384" y="298874"/>
            <a:ext cx="5473178" cy="573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1.1.5 </a:t>
            </a:r>
            <a:r>
              <a:rPr lang="ko-KR" altLang="en-US" sz="2400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딥러닝</a:t>
            </a:r>
            <a:r>
              <a:rPr lang="ko-KR" altLang="en-US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작동 원리 이해하기</a:t>
            </a:r>
            <a:endParaRPr lang="ko-KR" altLang="en-US" sz="24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33" name="직선 연결선 32"/>
          <p:cNvCxnSpPr/>
          <p:nvPr/>
        </p:nvCxnSpPr>
        <p:spPr>
          <a:xfrm>
            <a:off x="5595934" y="714356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5595934" y="642348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809720" y="1785926"/>
            <a:ext cx="678661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ko-KR" altLang="en-US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19" name="Picture 2" descr="손실함수가 신경망의 출력 품질을 측정 이미지 검색결과&quot;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66712" y="1214422"/>
            <a:ext cx="5715000" cy="4943476"/>
          </a:xfrm>
          <a:prstGeom prst="rect">
            <a:avLst/>
          </a:prstGeom>
          <a:noFill/>
        </p:spPr>
      </p:pic>
      <p:sp>
        <p:nvSpPr>
          <p:cNvPr id="11" name="TextBox 10"/>
          <p:cNvSpPr txBox="1"/>
          <p:nvPr/>
        </p:nvSpPr>
        <p:spPr>
          <a:xfrm>
            <a:off x="6524628" y="4429132"/>
            <a:ext cx="4429156" cy="1699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binarary_crossentropy</a:t>
            </a:r>
            <a:endParaRPr lang="en-US" altLang="ko-KR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categorical_crossentropy</a:t>
            </a:r>
            <a:endParaRPr lang="en-US" altLang="ko-KR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mse</a:t>
            </a:r>
            <a:endParaRPr lang="en-US" altLang="ko-KR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285750" indent="-285750">
              <a:lnSpc>
                <a:spcPct val="150000"/>
              </a:lnSpc>
            </a:pPr>
            <a:endParaRPr lang="ko-KR" altLang="en-US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4152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타원 8"/>
          <p:cNvSpPr/>
          <p:nvPr/>
        </p:nvSpPr>
        <p:spPr>
          <a:xfrm>
            <a:off x="114245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2136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162390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35360" y="260648"/>
            <a:ext cx="11593288" cy="633670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2700">
                <a:solidFill>
                  <a:prstClr val="white">
                    <a:lumMod val="50000"/>
                  </a:prstClr>
                </a:solidFill>
                <a:bevel/>
              </a:ln>
              <a:solidFill>
                <a:prstClr val="white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51384" y="298874"/>
            <a:ext cx="5473178" cy="573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1.1.5 </a:t>
            </a:r>
            <a:r>
              <a:rPr lang="ko-KR" altLang="en-US" sz="2400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딥러닝</a:t>
            </a:r>
            <a:r>
              <a:rPr lang="ko-KR" altLang="en-US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작동 원리 이해하기</a:t>
            </a:r>
            <a:endParaRPr lang="ko-KR" altLang="en-US" sz="24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33" name="직선 연결선 32"/>
          <p:cNvCxnSpPr/>
          <p:nvPr/>
        </p:nvCxnSpPr>
        <p:spPr>
          <a:xfrm>
            <a:off x="5595934" y="714356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5595934" y="642348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809720" y="1785926"/>
            <a:ext cx="678661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ko-KR" altLang="en-US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174082" name="Picture 2" descr="손실 점수를 피드백 신호로 이미지 검색결과&quot;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238744" y="1285860"/>
            <a:ext cx="5715000" cy="4781551"/>
          </a:xfrm>
          <a:prstGeom prst="rect">
            <a:avLst/>
          </a:prstGeom>
          <a:noFill/>
        </p:spPr>
      </p:pic>
      <p:sp>
        <p:nvSpPr>
          <p:cNvPr id="15" name="TextBox 14"/>
          <p:cNvSpPr txBox="1"/>
          <p:nvPr/>
        </p:nvSpPr>
        <p:spPr>
          <a:xfrm>
            <a:off x="3071664" y="4251615"/>
            <a:ext cx="371477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rmsprop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momentum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adam</a:t>
            </a:r>
            <a:endParaRPr lang="en-US" altLang="ko-KR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285750" indent="-285750">
              <a:lnSpc>
                <a:spcPct val="150000"/>
              </a:lnSpc>
            </a:pPr>
            <a:endParaRPr lang="ko-KR" altLang="en-US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4152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952728" y="2643182"/>
            <a:ext cx="673797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2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1.1 </a:t>
            </a:r>
            <a:r>
              <a:rPr lang="ko-KR" altLang="en-US" sz="32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인공 지능과 머신 러닝</a:t>
            </a:r>
            <a:r>
              <a:rPr lang="en-US" altLang="ko-KR" sz="32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3200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딥러닝</a:t>
            </a:r>
            <a:endParaRPr lang="en-US" altLang="ko-KR" sz="3200" dirty="0">
              <a:solidFill>
                <a:schemeClr val="bg1"/>
              </a:solidFill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1991544" y="3143347"/>
            <a:ext cx="1008112" cy="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9667900" y="3143248"/>
            <a:ext cx="1008112" cy="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114245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2136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162390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35360" y="260648"/>
            <a:ext cx="11593288" cy="633670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2700">
                <a:solidFill>
                  <a:prstClr val="white">
                    <a:lumMod val="50000"/>
                  </a:prstClr>
                </a:solidFill>
                <a:bevel/>
              </a:ln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9242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309786" y="2643182"/>
            <a:ext cx="764386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2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1.2 </a:t>
            </a:r>
            <a:r>
              <a:rPr lang="ko-KR" altLang="en-US" sz="3200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딥러닝</a:t>
            </a:r>
            <a:r>
              <a:rPr lang="ko-KR" altLang="en-US" sz="32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이전</a:t>
            </a:r>
            <a:r>
              <a:rPr lang="en-US" altLang="ko-KR" sz="32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 </a:t>
            </a:r>
            <a:r>
              <a:rPr lang="ko-KR" altLang="en-US" sz="32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머신 러닝의 간략한 역사</a:t>
            </a:r>
            <a:endParaRPr lang="en-US" altLang="ko-KR" sz="3200" dirty="0">
              <a:solidFill>
                <a:schemeClr val="bg1"/>
              </a:solidFill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1309654" y="3143248"/>
            <a:ext cx="1008112" cy="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167966" y="3143248"/>
            <a:ext cx="1008112" cy="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114245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2136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162390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35360" y="260648"/>
            <a:ext cx="11593288" cy="633670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2700">
                <a:solidFill>
                  <a:prstClr val="white">
                    <a:lumMod val="50000"/>
                  </a:prstClr>
                </a:solidFill>
                <a:bevel/>
              </a:ln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9242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타원 8"/>
          <p:cNvSpPr/>
          <p:nvPr/>
        </p:nvSpPr>
        <p:spPr>
          <a:xfrm>
            <a:off x="114245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2136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162390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35360" y="260648"/>
            <a:ext cx="11593288" cy="633670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2700">
                <a:solidFill>
                  <a:prstClr val="white">
                    <a:lumMod val="50000"/>
                  </a:prstClr>
                </a:solidFill>
                <a:bevel/>
              </a:ln>
              <a:solidFill>
                <a:prstClr val="white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51384" y="298874"/>
            <a:ext cx="5473178" cy="573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1.2.1 </a:t>
            </a:r>
            <a:r>
              <a:rPr lang="ko-KR" altLang="en-US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확률적 모델링</a:t>
            </a:r>
            <a:endParaRPr lang="ko-KR" altLang="en-US" sz="24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33" name="직선 연결선 32"/>
          <p:cNvCxnSpPr/>
          <p:nvPr/>
        </p:nvCxnSpPr>
        <p:spPr>
          <a:xfrm>
            <a:off x="3452794" y="714926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3452794" y="642918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809720" y="1785926"/>
            <a:ext cx="678661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ko-KR" altLang="en-US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66712" y="1857364"/>
            <a:ext cx="892975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</a:pPr>
            <a:r>
              <a:rPr lang="ko-KR" altLang="en-US" dirty="0" smtClean="0">
                <a:solidFill>
                  <a:schemeClr val="bg1"/>
                </a:solidFill>
              </a:rPr>
              <a:t>확률적 모델링 </a:t>
            </a:r>
            <a:r>
              <a:rPr lang="en-US" altLang="ko-KR" dirty="0" smtClean="0">
                <a:solidFill>
                  <a:schemeClr val="bg1"/>
                </a:solidFill>
              </a:rPr>
              <a:t>: </a:t>
            </a:r>
            <a:r>
              <a:rPr lang="ko-KR" altLang="en-US" dirty="0" smtClean="0">
                <a:solidFill>
                  <a:schemeClr val="bg1"/>
                </a:solidFill>
              </a:rPr>
              <a:t>초창기 </a:t>
            </a:r>
            <a:r>
              <a:rPr lang="ko-KR" altLang="en-US" dirty="0" err="1" smtClean="0">
                <a:solidFill>
                  <a:schemeClr val="bg1"/>
                </a:solidFill>
              </a:rPr>
              <a:t>머신러닝</a:t>
            </a:r>
            <a:r>
              <a:rPr lang="ko-KR" altLang="en-US" dirty="0" smtClean="0">
                <a:solidFill>
                  <a:schemeClr val="bg1"/>
                </a:solidFill>
              </a:rPr>
              <a:t> 형태 중 하나로 통계학 이론에 사용되는 알고리즘을 데이터 분석에 응용한 것</a:t>
            </a:r>
            <a:endParaRPr lang="en-US" altLang="ko-KR" dirty="0" smtClean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</a:pPr>
            <a:endParaRPr lang="en-US" altLang="ko-KR" dirty="0" smtClean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dirty="0" err="1" smtClean="0">
                <a:solidFill>
                  <a:schemeClr val="bg1"/>
                </a:solidFill>
              </a:rPr>
              <a:t>나이브</a:t>
            </a:r>
            <a:r>
              <a:rPr lang="ko-KR" altLang="en-US" dirty="0" smtClean="0">
                <a:solidFill>
                  <a:schemeClr val="bg1"/>
                </a:solidFill>
              </a:rPr>
              <a:t> </a:t>
            </a:r>
            <a:r>
              <a:rPr lang="ko-KR" altLang="en-US" dirty="0" err="1" smtClean="0">
                <a:solidFill>
                  <a:schemeClr val="bg1"/>
                </a:solidFill>
              </a:rPr>
              <a:t>베이즈</a:t>
            </a:r>
            <a:r>
              <a:rPr lang="ko-KR" altLang="en-US" dirty="0" smtClean="0">
                <a:solidFill>
                  <a:schemeClr val="bg1"/>
                </a:solidFill>
              </a:rPr>
              <a:t> </a:t>
            </a:r>
            <a:endParaRPr lang="en-US" altLang="ko-KR" dirty="0" smtClean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dirty="0" err="1" smtClean="0">
                <a:solidFill>
                  <a:schemeClr val="bg1"/>
                </a:solidFill>
              </a:rPr>
              <a:t>로지스틱</a:t>
            </a:r>
            <a:r>
              <a:rPr lang="ko-KR" altLang="en-US" dirty="0" smtClean="0">
                <a:solidFill>
                  <a:schemeClr val="bg1"/>
                </a:solidFill>
              </a:rPr>
              <a:t> 회귀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ko-KR" altLang="en-US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4152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타원 8"/>
          <p:cNvSpPr/>
          <p:nvPr/>
        </p:nvSpPr>
        <p:spPr>
          <a:xfrm>
            <a:off x="114245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2136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162390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35360" y="260648"/>
            <a:ext cx="11593288" cy="633670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2700">
                <a:solidFill>
                  <a:prstClr val="white">
                    <a:lumMod val="50000"/>
                  </a:prstClr>
                </a:solidFill>
                <a:bevel/>
              </a:ln>
              <a:solidFill>
                <a:prstClr val="white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51384" y="298874"/>
            <a:ext cx="5473178" cy="573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1.2.1 </a:t>
            </a:r>
            <a:r>
              <a:rPr lang="ko-KR" altLang="en-US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확률적 모델링</a:t>
            </a:r>
            <a:endParaRPr lang="ko-KR" altLang="en-US" sz="24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33" name="직선 연결선 32"/>
          <p:cNvCxnSpPr/>
          <p:nvPr/>
        </p:nvCxnSpPr>
        <p:spPr>
          <a:xfrm>
            <a:off x="3452794" y="714926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3452794" y="642918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809720" y="1785926"/>
            <a:ext cx="678661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ko-KR" altLang="en-US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51383" y="1289012"/>
            <a:ext cx="10952417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나이브</a:t>
            </a:r>
            <a:r>
              <a:rPr lang="ko-KR" altLang="en-US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b="1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베이즈</a:t>
            </a:r>
            <a:r>
              <a:rPr lang="en-US" altLang="ko-KR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(Naïve Bayes) : </a:t>
            </a:r>
            <a:r>
              <a:rPr lang="ko-KR" altLang="ko-KR" dirty="0" smtClean="0">
                <a:solidFill>
                  <a:schemeClr val="bg1"/>
                </a:solidFill>
              </a:rPr>
              <a:t>입력 </a:t>
            </a:r>
            <a:r>
              <a:rPr lang="ko-KR" altLang="ko-KR" dirty="0">
                <a:solidFill>
                  <a:schemeClr val="bg1"/>
                </a:solidFill>
              </a:rPr>
              <a:t>데이터의 특성이 모두 </a:t>
            </a:r>
            <a:r>
              <a:rPr lang="ko-KR" altLang="ko-KR" dirty="0" smtClean="0">
                <a:solidFill>
                  <a:schemeClr val="bg1"/>
                </a:solidFill>
              </a:rPr>
              <a:t>독립적이라고 </a:t>
            </a:r>
            <a:r>
              <a:rPr lang="ko-KR" altLang="ko-KR" dirty="0">
                <a:solidFill>
                  <a:schemeClr val="bg1"/>
                </a:solidFill>
              </a:rPr>
              <a:t>가정하고 </a:t>
            </a:r>
            <a:r>
              <a:rPr lang="ko-KR" altLang="ko-KR" dirty="0" err="1">
                <a:solidFill>
                  <a:schemeClr val="bg1"/>
                </a:solidFill>
              </a:rPr>
              <a:t>베이즈</a:t>
            </a:r>
            <a:r>
              <a:rPr lang="ko-KR" altLang="ko-KR" dirty="0">
                <a:solidFill>
                  <a:schemeClr val="bg1"/>
                </a:solidFill>
              </a:rPr>
              <a:t> 정리를 </a:t>
            </a:r>
          </a:p>
          <a:p>
            <a:r>
              <a:rPr lang="ko-KR" altLang="ko-KR" dirty="0">
                <a:solidFill>
                  <a:schemeClr val="bg1"/>
                </a:solidFill>
              </a:rPr>
              <a:t>적용하는 머신 러닝 분류 </a:t>
            </a:r>
            <a:r>
              <a:rPr lang="ko-KR" altLang="ko-KR" dirty="0" smtClean="0">
                <a:solidFill>
                  <a:schemeClr val="bg1"/>
                </a:solidFill>
              </a:rPr>
              <a:t>알고리즘</a:t>
            </a:r>
            <a:endParaRPr lang="en-US" altLang="ko-KR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베이즈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정리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 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조건부 확률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383" y="2561826"/>
            <a:ext cx="5759727" cy="125141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383" y="3987637"/>
            <a:ext cx="4257675" cy="226695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055536" y="4024228"/>
            <a:ext cx="507697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P(A|B): </a:t>
            </a:r>
            <a:r>
              <a:rPr lang="ko-KR" altLang="en-US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맑을 때 비올 </a:t>
            </a:r>
            <a:r>
              <a:rPr lang="ko-KR" altLang="en-US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확률</a:t>
            </a:r>
            <a:endParaRPr lang="en-US" altLang="ko-KR" b="1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P(B): 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맑을 확률 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-&gt; 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P(A): 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비올 확률 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-&gt; 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P(B|A): 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비 </a:t>
            </a:r>
            <a:r>
              <a:rPr lang="ko-KR" altLang="en-US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오는날에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맑을 확률 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-&gt; </a:t>
            </a:r>
          </a:p>
        </p:txBody>
      </p:sp>
    </p:spTree>
    <p:extLst>
      <p:ext uri="{BB962C8B-B14F-4D97-AF65-F5344CB8AC3E}">
        <p14:creationId xmlns:p14="http://schemas.microsoft.com/office/powerpoint/2010/main" val="3986445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타원 8"/>
          <p:cNvSpPr/>
          <p:nvPr/>
        </p:nvSpPr>
        <p:spPr>
          <a:xfrm>
            <a:off x="114245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2136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162390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35360" y="260648"/>
            <a:ext cx="11593288" cy="633670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2700">
                <a:solidFill>
                  <a:prstClr val="white">
                    <a:lumMod val="50000"/>
                  </a:prstClr>
                </a:solidFill>
                <a:bevel/>
              </a:ln>
              <a:solidFill>
                <a:prstClr val="white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51384" y="298874"/>
            <a:ext cx="5473178" cy="573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1.2.1 </a:t>
            </a:r>
            <a:r>
              <a:rPr lang="ko-KR" altLang="en-US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확률적 모델링</a:t>
            </a:r>
            <a:endParaRPr lang="ko-KR" altLang="en-US" sz="24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33" name="직선 연결선 32"/>
          <p:cNvCxnSpPr/>
          <p:nvPr/>
        </p:nvCxnSpPr>
        <p:spPr>
          <a:xfrm>
            <a:off x="3452794" y="714926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3452794" y="642918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809720" y="1785926"/>
            <a:ext cx="678661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ko-KR" altLang="en-US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51383" y="1289012"/>
            <a:ext cx="10952417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나이브</a:t>
            </a:r>
            <a:r>
              <a:rPr lang="ko-KR" altLang="en-US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b="1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베이즈</a:t>
            </a:r>
            <a:r>
              <a:rPr lang="en-US" altLang="ko-KR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(Naïve Bayes) : </a:t>
            </a:r>
            <a:r>
              <a:rPr lang="ko-KR" altLang="ko-KR" dirty="0" smtClean="0">
                <a:solidFill>
                  <a:schemeClr val="bg1"/>
                </a:solidFill>
              </a:rPr>
              <a:t>입력 </a:t>
            </a:r>
            <a:r>
              <a:rPr lang="ko-KR" altLang="ko-KR" dirty="0">
                <a:solidFill>
                  <a:schemeClr val="bg1"/>
                </a:solidFill>
              </a:rPr>
              <a:t>데이터의 특성이 모두 </a:t>
            </a:r>
            <a:r>
              <a:rPr lang="ko-KR" altLang="ko-KR" dirty="0" smtClean="0">
                <a:solidFill>
                  <a:schemeClr val="bg1"/>
                </a:solidFill>
              </a:rPr>
              <a:t>독립적이라고 </a:t>
            </a:r>
            <a:r>
              <a:rPr lang="ko-KR" altLang="ko-KR" dirty="0">
                <a:solidFill>
                  <a:schemeClr val="bg1"/>
                </a:solidFill>
              </a:rPr>
              <a:t>가정하고 </a:t>
            </a:r>
            <a:r>
              <a:rPr lang="ko-KR" altLang="ko-KR" dirty="0" err="1">
                <a:solidFill>
                  <a:schemeClr val="bg1"/>
                </a:solidFill>
              </a:rPr>
              <a:t>베이즈</a:t>
            </a:r>
            <a:r>
              <a:rPr lang="ko-KR" altLang="ko-KR" dirty="0">
                <a:solidFill>
                  <a:schemeClr val="bg1"/>
                </a:solidFill>
              </a:rPr>
              <a:t> 정리를 </a:t>
            </a:r>
          </a:p>
          <a:p>
            <a:r>
              <a:rPr lang="ko-KR" altLang="ko-KR" dirty="0">
                <a:solidFill>
                  <a:schemeClr val="bg1"/>
                </a:solidFill>
              </a:rPr>
              <a:t>적용하는 머신 러닝 분류 </a:t>
            </a:r>
            <a:r>
              <a:rPr lang="ko-KR" altLang="ko-KR" dirty="0" smtClean="0">
                <a:solidFill>
                  <a:schemeClr val="bg1"/>
                </a:solidFill>
              </a:rPr>
              <a:t>알고리즘</a:t>
            </a:r>
            <a:endParaRPr lang="en-US" altLang="ko-KR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베이즈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정리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 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조건부 확률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383" y="2561826"/>
            <a:ext cx="5759727" cy="125141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383" y="3987637"/>
            <a:ext cx="4257675" cy="226695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055536" y="4024228"/>
            <a:ext cx="507697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P(A|B): </a:t>
            </a:r>
            <a:r>
              <a:rPr lang="ko-KR" altLang="en-US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맑을 때 비올 </a:t>
            </a:r>
            <a:r>
              <a:rPr lang="ko-KR" altLang="en-US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확률</a:t>
            </a:r>
            <a:endParaRPr lang="en-US" altLang="ko-KR" b="1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P(B): 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맑을 확률 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-&gt; 10/20 -&gt; 0.5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P(A): 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비올 확률 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-&gt; 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P(B|A): 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비 </a:t>
            </a:r>
            <a:r>
              <a:rPr lang="ko-KR" altLang="en-US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오는날에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맑을 확률 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-&gt; </a:t>
            </a:r>
          </a:p>
        </p:txBody>
      </p:sp>
    </p:spTree>
    <p:extLst>
      <p:ext uri="{BB962C8B-B14F-4D97-AF65-F5344CB8AC3E}">
        <p14:creationId xmlns:p14="http://schemas.microsoft.com/office/powerpoint/2010/main" val="355837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타원 8"/>
          <p:cNvSpPr/>
          <p:nvPr/>
        </p:nvSpPr>
        <p:spPr>
          <a:xfrm>
            <a:off x="114245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2136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162390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35360" y="260648"/>
            <a:ext cx="11593288" cy="633670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2700">
                <a:solidFill>
                  <a:prstClr val="white">
                    <a:lumMod val="50000"/>
                  </a:prstClr>
                </a:solidFill>
                <a:bevel/>
              </a:ln>
              <a:solidFill>
                <a:prstClr val="white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51384" y="298874"/>
            <a:ext cx="5473178" cy="573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1.2.1 </a:t>
            </a:r>
            <a:r>
              <a:rPr lang="ko-KR" altLang="en-US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확률적 모델링</a:t>
            </a:r>
            <a:endParaRPr lang="ko-KR" altLang="en-US" sz="24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33" name="직선 연결선 32"/>
          <p:cNvCxnSpPr/>
          <p:nvPr/>
        </p:nvCxnSpPr>
        <p:spPr>
          <a:xfrm>
            <a:off x="3452794" y="714926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3452794" y="642918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809720" y="1785926"/>
            <a:ext cx="678661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ko-KR" altLang="en-US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51383" y="1289012"/>
            <a:ext cx="10952417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나이브</a:t>
            </a:r>
            <a:r>
              <a:rPr lang="ko-KR" altLang="en-US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b="1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베이즈</a:t>
            </a:r>
            <a:r>
              <a:rPr lang="en-US" altLang="ko-KR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(Naïve Bayes) : </a:t>
            </a:r>
            <a:r>
              <a:rPr lang="ko-KR" altLang="ko-KR" dirty="0" smtClean="0">
                <a:solidFill>
                  <a:schemeClr val="bg1"/>
                </a:solidFill>
              </a:rPr>
              <a:t>입력 </a:t>
            </a:r>
            <a:r>
              <a:rPr lang="ko-KR" altLang="ko-KR" dirty="0">
                <a:solidFill>
                  <a:schemeClr val="bg1"/>
                </a:solidFill>
              </a:rPr>
              <a:t>데이터의 특성이 모두 </a:t>
            </a:r>
            <a:r>
              <a:rPr lang="ko-KR" altLang="ko-KR" dirty="0" smtClean="0">
                <a:solidFill>
                  <a:schemeClr val="bg1"/>
                </a:solidFill>
              </a:rPr>
              <a:t>독립적이라고 </a:t>
            </a:r>
            <a:r>
              <a:rPr lang="ko-KR" altLang="ko-KR" dirty="0">
                <a:solidFill>
                  <a:schemeClr val="bg1"/>
                </a:solidFill>
              </a:rPr>
              <a:t>가정하고 </a:t>
            </a:r>
            <a:r>
              <a:rPr lang="ko-KR" altLang="ko-KR" dirty="0" err="1">
                <a:solidFill>
                  <a:schemeClr val="bg1"/>
                </a:solidFill>
              </a:rPr>
              <a:t>베이즈</a:t>
            </a:r>
            <a:r>
              <a:rPr lang="ko-KR" altLang="ko-KR" dirty="0">
                <a:solidFill>
                  <a:schemeClr val="bg1"/>
                </a:solidFill>
              </a:rPr>
              <a:t> 정리를 </a:t>
            </a:r>
          </a:p>
          <a:p>
            <a:r>
              <a:rPr lang="ko-KR" altLang="ko-KR" dirty="0">
                <a:solidFill>
                  <a:schemeClr val="bg1"/>
                </a:solidFill>
              </a:rPr>
              <a:t>적용하는 머신 러닝 분류 </a:t>
            </a:r>
            <a:r>
              <a:rPr lang="ko-KR" altLang="ko-KR" dirty="0" smtClean="0">
                <a:solidFill>
                  <a:schemeClr val="bg1"/>
                </a:solidFill>
              </a:rPr>
              <a:t>알고리즘</a:t>
            </a:r>
            <a:endParaRPr lang="en-US" altLang="ko-KR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베이즈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정리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 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조건부 확률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383" y="2561826"/>
            <a:ext cx="5759727" cy="125141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383" y="3987637"/>
            <a:ext cx="4257675" cy="226695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055536" y="4024228"/>
            <a:ext cx="507697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P(A|B): </a:t>
            </a:r>
            <a:r>
              <a:rPr lang="ko-KR" altLang="en-US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맑을 때 비올 </a:t>
            </a:r>
            <a:r>
              <a:rPr lang="ko-KR" altLang="en-US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확률</a:t>
            </a:r>
            <a:endParaRPr lang="en-US" altLang="ko-KR" b="1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P(B): 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맑을 확률 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-&gt; 10/20 -&gt; 0.5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P(A): 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비올 확률 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-&gt; 0.35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P(B|A): 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비 </a:t>
            </a:r>
            <a:r>
              <a:rPr lang="ko-KR" altLang="en-US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오는날에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맑을 확률 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-&gt;</a:t>
            </a:r>
            <a:endParaRPr lang="ko-KR" altLang="en-US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41693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타원 8"/>
          <p:cNvSpPr/>
          <p:nvPr/>
        </p:nvSpPr>
        <p:spPr>
          <a:xfrm>
            <a:off x="114245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2136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162390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35360" y="260648"/>
            <a:ext cx="11593288" cy="633670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2700">
                <a:solidFill>
                  <a:prstClr val="white">
                    <a:lumMod val="50000"/>
                  </a:prstClr>
                </a:solidFill>
                <a:bevel/>
              </a:ln>
              <a:solidFill>
                <a:prstClr val="white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51384" y="298874"/>
            <a:ext cx="5473178" cy="573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1.2.1 </a:t>
            </a:r>
            <a:r>
              <a:rPr lang="ko-KR" altLang="en-US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확률적 모델링</a:t>
            </a:r>
            <a:endParaRPr lang="ko-KR" altLang="en-US" sz="24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33" name="직선 연결선 32"/>
          <p:cNvCxnSpPr/>
          <p:nvPr/>
        </p:nvCxnSpPr>
        <p:spPr>
          <a:xfrm>
            <a:off x="3452794" y="714926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3452794" y="642918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809720" y="1785926"/>
            <a:ext cx="678661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ko-KR" altLang="en-US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51383" y="1289012"/>
            <a:ext cx="10952417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나이브</a:t>
            </a:r>
            <a:r>
              <a:rPr lang="ko-KR" altLang="en-US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b="1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베이즈</a:t>
            </a:r>
            <a:r>
              <a:rPr lang="en-US" altLang="ko-KR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(Naïve Bayes) : </a:t>
            </a:r>
            <a:r>
              <a:rPr lang="ko-KR" altLang="ko-KR" dirty="0" smtClean="0">
                <a:solidFill>
                  <a:schemeClr val="bg1"/>
                </a:solidFill>
              </a:rPr>
              <a:t>입력 </a:t>
            </a:r>
            <a:r>
              <a:rPr lang="ko-KR" altLang="ko-KR" dirty="0">
                <a:solidFill>
                  <a:schemeClr val="bg1"/>
                </a:solidFill>
              </a:rPr>
              <a:t>데이터의 특성이 모두 </a:t>
            </a:r>
            <a:r>
              <a:rPr lang="ko-KR" altLang="ko-KR" dirty="0" smtClean="0">
                <a:solidFill>
                  <a:schemeClr val="bg1"/>
                </a:solidFill>
              </a:rPr>
              <a:t>독립적이라고 </a:t>
            </a:r>
            <a:r>
              <a:rPr lang="ko-KR" altLang="ko-KR" dirty="0">
                <a:solidFill>
                  <a:schemeClr val="bg1"/>
                </a:solidFill>
              </a:rPr>
              <a:t>가정하고 </a:t>
            </a:r>
            <a:r>
              <a:rPr lang="ko-KR" altLang="ko-KR" dirty="0" err="1">
                <a:solidFill>
                  <a:schemeClr val="bg1"/>
                </a:solidFill>
              </a:rPr>
              <a:t>베이즈</a:t>
            </a:r>
            <a:r>
              <a:rPr lang="ko-KR" altLang="ko-KR" dirty="0">
                <a:solidFill>
                  <a:schemeClr val="bg1"/>
                </a:solidFill>
              </a:rPr>
              <a:t> 정리를 </a:t>
            </a:r>
          </a:p>
          <a:p>
            <a:r>
              <a:rPr lang="ko-KR" altLang="ko-KR" dirty="0">
                <a:solidFill>
                  <a:schemeClr val="bg1"/>
                </a:solidFill>
              </a:rPr>
              <a:t>적용하는 머신 러닝 분류 </a:t>
            </a:r>
            <a:r>
              <a:rPr lang="ko-KR" altLang="ko-KR" dirty="0" smtClean="0">
                <a:solidFill>
                  <a:schemeClr val="bg1"/>
                </a:solidFill>
              </a:rPr>
              <a:t>알고리즘</a:t>
            </a:r>
            <a:endParaRPr lang="en-US" altLang="ko-KR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베이즈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정리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 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조건부 확률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383" y="2561826"/>
            <a:ext cx="5759727" cy="125141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383" y="3987637"/>
            <a:ext cx="4257675" cy="226695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055536" y="4024228"/>
            <a:ext cx="507697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P(A|B): </a:t>
            </a:r>
            <a:r>
              <a:rPr lang="ko-KR" altLang="en-US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맑을 때 비올 </a:t>
            </a:r>
            <a:r>
              <a:rPr lang="ko-KR" altLang="en-US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확률</a:t>
            </a:r>
            <a:endParaRPr lang="en-US" altLang="ko-KR" b="1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P(B): 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맑을 확률 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-&gt; 10/20 -&gt; 0.5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P(A): 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비올 확률 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-&gt; 0.35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P(B|A): 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비 </a:t>
            </a:r>
            <a:r>
              <a:rPr lang="ko-KR" altLang="en-US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오는날에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맑을 확률 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-&gt; 2/7</a:t>
            </a:r>
          </a:p>
        </p:txBody>
      </p:sp>
    </p:spTree>
    <p:extLst>
      <p:ext uri="{BB962C8B-B14F-4D97-AF65-F5344CB8AC3E}">
        <p14:creationId xmlns:p14="http://schemas.microsoft.com/office/powerpoint/2010/main" val="1416576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타원 8"/>
          <p:cNvSpPr/>
          <p:nvPr/>
        </p:nvSpPr>
        <p:spPr>
          <a:xfrm>
            <a:off x="114245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2136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162390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35360" y="260648"/>
            <a:ext cx="11593288" cy="633670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2700">
                <a:solidFill>
                  <a:prstClr val="white">
                    <a:lumMod val="50000"/>
                  </a:prstClr>
                </a:solidFill>
                <a:bevel/>
              </a:ln>
              <a:solidFill>
                <a:prstClr val="white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51384" y="298874"/>
            <a:ext cx="5473178" cy="573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1.2.1 </a:t>
            </a:r>
            <a:r>
              <a:rPr lang="ko-KR" altLang="en-US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확률적 모델링</a:t>
            </a:r>
            <a:endParaRPr lang="ko-KR" altLang="en-US" sz="24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33" name="직선 연결선 32"/>
          <p:cNvCxnSpPr/>
          <p:nvPr/>
        </p:nvCxnSpPr>
        <p:spPr>
          <a:xfrm>
            <a:off x="3452794" y="714926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3452794" y="642918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809720" y="1785926"/>
            <a:ext cx="678661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ko-KR" altLang="en-US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51383" y="1289012"/>
            <a:ext cx="10952417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나이브</a:t>
            </a:r>
            <a:r>
              <a:rPr lang="ko-KR" altLang="en-US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b="1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베이즈</a:t>
            </a:r>
            <a:r>
              <a:rPr lang="en-US" altLang="ko-KR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(Naïve Bayes) : </a:t>
            </a:r>
            <a:r>
              <a:rPr lang="ko-KR" altLang="ko-KR" dirty="0" smtClean="0">
                <a:solidFill>
                  <a:schemeClr val="bg1"/>
                </a:solidFill>
              </a:rPr>
              <a:t>입력 </a:t>
            </a:r>
            <a:r>
              <a:rPr lang="ko-KR" altLang="ko-KR" dirty="0">
                <a:solidFill>
                  <a:schemeClr val="bg1"/>
                </a:solidFill>
              </a:rPr>
              <a:t>데이터의 특성이 모두 </a:t>
            </a:r>
            <a:r>
              <a:rPr lang="ko-KR" altLang="ko-KR" dirty="0" smtClean="0">
                <a:solidFill>
                  <a:schemeClr val="bg1"/>
                </a:solidFill>
              </a:rPr>
              <a:t>독립적이라고 </a:t>
            </a:r>
            <a:r>
              <a:rPr lang="ko-KR" altLang="ko-KR" dirty="0">
                <a:solidFill>
                  <a:schemeClr val="bg1"/>
                </a:solidFill>
              </a:rPr>
              <a:t>가정하고 </a:t>
            </a:r>
            <a:r>
              <a:rPr lang="ko-KR" altLang="ko-KR" dirty="0" err="1">
                <a:solidFill>
                  <a:schemeClr val="bg1"/>
                </a:solidFill>
              </a:rPr>
              <a:t>베이즈</a:t>
            </a:r>
            <a:r>
              <a:rPr lang="ko-KR" altLang="ko-KR" dirty="0">
                <a:solidFill>
                  <a:schemeClr val="bg1"/>
                </a:solidFill>
              </a:rPr>
              <a:t> 정리를 </a:t>
            </a:r>
          </a:p>
          <a:p>
            <a:r>
              <a:rPr lang="ko-KR" altLang="ko-KR" dirty="0">
                <a:solidFill>
                  <a:schemeClr val="bg1"/>
                </a:solidFill>
              </a:rPr>
              <a:t>적용하는 머신 러닝 분류 </a:t>
            </a:r>
            <a:r>
              <a:rPr lang="ko-KR" altLang="ko-KR" dirty="0" smtClean="0">
                <a:solidFill>
                  <a:schemeClr val="bg1"/>
                </a:solidFill>
              </a:rPr>
              <a:t>알고리즘</a:t>
            </a:r>
            <a:endParaRPr lang="en-US" altLang="ko-KR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베이즈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정리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 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조건부 확률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383" y="2561826"/>
            <a:ext cx="5759727" cy="125141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383" y="3987637"/>
            <a:ext cx="4257675" cy="226695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055536" y="4024228"/>
            <a:ext cx="5076978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P(A|B): </a:t>
            </a:r>
            <a:r>
              <a:rPr lang="ko-KR" altLang="en-US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맑을 때 비올 </a:t>
            </a:r>
            <a:r>
              <a:rPr lang="ko-KR" altLang="en-US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확률</a:t>
            </a:r>
            <a:endParaRPr lang="en-US" altLang="ko-KR" b="1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P(B): 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맑을 확률 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-&gt; 10/20 -&gt; 0.5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P(A): 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비올 확률 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-&gt; 0.35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P(B|A): 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비 </a:t>
            </a:r>
            <a:r>
              <a:rPr lang="ko-KR" altLang="en-US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오는날에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맑을 확률 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-&gt; 2/7</a:t>
            </a:r>
          </a:p>
          <a:p>
            <a:pPr>
              <a:lnSpc>
                <a:spcPct val="150000"/>
              </a:lnSpc>
            </a:pP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따라서 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P(A|B)= (2/7) * 0.35 / 0.5 = 0.2</a:t>
            </a:r>
            <a:endParaRPr lang="ko-KR" altLang="en-US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9272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타원 8"/>
          <p:cNvSpPr/>
          <p:nvPr/>
        </p:nvSpPr>
        <p:spPr>
          <a:xfrm>
            <a:off x="114245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2136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162390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35360" y="260648"/>
            <a:ext cx="11593288" cy="633670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2700">
                <a:solidFill>
                  <a:prstClr val="white">
                    <a:lumMod val="50000"/>
                  </a:prstClr>
                </a:solidFill>
                <a:bevel/>
              </a:ln>
              <a:solidFill>
                <a:prstClr val="white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51384" y="298874"/>
            <a:ext cx="5473178" cy="573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1.2.1 </a:t>
            </a:r>
            <a:r>
              <a:rPr lang="ko-KR" altLang="en-US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확률적 모델링</a:t>
            </a:r>
            <a:endParaRPr lang="ko-KR" altLang="en-US" sz="24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33" name="직선 연결선 32"/>
          <p:cNvCxnSpPr/>
          <p:nvPr/>
        </p:nvCxnSpPr>
        <p:spPr>
          <a:xfrm>
            <a:off x="3452794" y="714926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3452794" y="642918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809720" y="1785926"/>
            <a:ext cx="678661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ko-KR" altLang="en-US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51383" y="1289012"/>
            <a:ext cx="109524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나이브</a:t>
            </a:r>
            <a:r>
              <a:rPr lang="ko-KR" altLang="en-US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b="1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베이즈</a:t>
            </a:r>
            <a:r>
              <a:rPr lang="en-US" altLang="ko-KR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(Naïve Bayes) : </a:t>
            </a:r>
            <a:r>
              <a:rPr lang="ko-KR" altLang="ko-KR" dirty="0" smtClean="0">
                <a:solidFill>
                  <a:schemeClr val="bg1"/>
                </a:solidFill>
              </a:rPr>
              <a:t>입력 </a:t>
            </a:r>
            <a:r>
              <a:rPr lang="ko-KR" altLang="ko-KR" dirty="0">
                <a:solidFill>
                  <a:schemeClr val="bg1"/>
                </a:solidFill>
              </a:rPr>
              <a:t>데이터의 특성이 모두 독립적이라고 가정하고 </a:t>
            </a:r>
            <a:r>
              <a:rPr lang="ko-KR" altLang="ko-KR" dirty="0" err="1">
                <a:solidFill>
                  <a:schemeClr val="bg1"/>
                </a:solidFill>
              </a:rPr>
              <a:t>베이즈</a:t>
            </a:r>
            <a:r>
              <a:rPr lang="ko-KR" altLang="ko-KR" dirty="0">
                <a:solidFill>
                  <a:schemeClr val="bg1"/>
                </a:solidFill>
              </a:rPr>
              <a:t> 정리를 </a:t>
            </a:r>
          </a:p>
          <a:p>
            <a:r>
              <a:rPr lang="ko-KR" altLang="ko-KR" dirty="0">
                <a:solidFill>
                  <a:schemeClr val="bg1"/>
                </a:solidFill>
              </a:rPr>
              <a:t>적용하는 머신 러닝 분류 알고리즘</a:t>
            </a:r>
            <a:endParaRPr lang="en-US" altLang="ko-KR" dirty="0">
              <a:solidFill>
                <a:schemeClr val="bg1"/>
              </a:solidFill>
            </a:endParaRPr>
          </a:p>
          <a:p>
            <a:endParaRPr lang="en-US" altLang="ko-KR" b="1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15" name="그림 14" descr="C:\Users\2015305059\Desktop\제목 없음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7287" y="2293757"/>
            <a:ext cx="5473535" cy="3097364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071" y="2286870"/>
            <a:ext cx="5836505" cy="3104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673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타원 8"/>
          <p:cNvSpPr/>
          <p:nvPr/>
        </p:nvSpPr>
        <p:spPr>
          <a:xfrm>
            <a:off x="114245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2136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162390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35360" y="260648"/>
            <a:ext cx="11593288" cy="633670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2700">
                <a:solidFill>
                  <a:prstClr val="white">
                    <a:lumMod val="50000"/>
                  </a:prstClr>
                </a:solidFill>
                <a:bevel/>
              </a:ln>
              <a:solidFill>
                <a:prstClr val="white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51384" y="298874"/>
            <a:ext cx="5473178" cy="573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1.2.1 </a:t>
            </a:r>
            <a:r>
              <a:rPr lang="ko-KR" altLang="en-US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확률적 모델링</a:t>
            </a:r>
            <a:endParaRPr lang="ko-KR" altLang="en-US" sz="24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33" name="직선 연결선 32"/>
          <p:cNvCxnSpPr/>
          <p:nvPr/>
        </p:nvCxnSpPr>
        <p:spPr>
          <a:xfrm>
            <a:off x="3452794" y="714926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3452794" y="642918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809720" y="1785926"/>
            <a:ext cx="678661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ko-KR" altLang="en-US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51384" y="1131895"/>
            <a:ext cx="109524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로지스틱</a:t>
            </a:r>
            <a:r>
              <a:rPr lang="ko-KR" altLang="en-US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회귀 </a:t>
            </a:r>
            <a:r>
              <a:rPr lang="en-US" altLang="ko-KR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</a:t>
            </a:r>
            <a:r>
              <a:rPr lang="ko-KR" altLang="en-US" dirty="0">
                <a:solidFill>
                  <a:schemeClr val="bg1"/>
                </a:solidFill>
              </a:rPr>
              <a:t> </a:t>
            </a:r>
            <a:r>
              <a:rPr lang="ko-KR" altLang="en-US" dirty="0" smtClean="0">
                <a:solidFill>
                  <a:schemeClr val="bg1"/>
                </a:solidFill>
              </a:rPr>
              <a:t>선형 회귀</a:t>
            </a:r>
            <a:r>
              <a:rPr lang="ko-KR" altLang="en-US" dirty="0">
                <a:solidFill>
                  <a:schemeClr val="bg1"/>
                </a:solidFill>
              </a:rPr>
              <a:t> </a:t>
            </a:r>
            <a:r>
              <a:rPr lang="ko-KR" altLang="en-US" dirty="0" smtClean="0">
                <a:solidFill>
                  <a:schemeClr val="bg1"/>
                </a:solidFill>
              </a:rPr>
              <a:t>와는 다르게 </a:t>
            </a:r>
            <a:r>
              <a:rPr lang="ko-KR" altLang="en-US" dirty="0">
                <a:solidFill>
                  <a:schemeClr val="bg1"/>
                </a:solidFill>
              </a:rPr>
              <a:t>변수가 범주형 데이터를 대상으로 하며 입력 데이터가 주어졌을 때 해당 데이터의 결과가 특정 분류로 나뉘기 때문에 일종의 분류</a:t>
            </a:r>
            <a:r>
              <a:rPr lang="ko-KR" altLang="en-US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알고리즘</a:t>
            </a:r>
            <a:endParaRPr lang="en-US" altLang="ko-KR" b="1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endParaRPr lang="en-US" altLang="ko-KR" b="1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1026" name="Picture 2" descr="https://t1.daumcdn.net/cfile/tistory/2170B14958F468E12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390" y="1948026"/>
            <a:ext cx="5544808" cy="4517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5101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타원 8"/>
          <p:cNvSpPr/>
          <p:nvPr/>
        </p:nvSpPr>
        <p:spPr>
          <a:xfrm>
            <a:off x="114245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2136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162390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35360" y="260648"/>
            <a:ext cx="11593288" cy="633670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2700">
                <a:solidFill>
                  <a:prstClr val="white">
                    <a:lumMod val="50000"/>
                  </a:prstClr>
                </a:solidFill>
                <a:bevel/>
              </a:ln>
              <a:solidFill>
                <a:prstClr val="white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51384" y="298874"/>
            <a:ext cx="5473178" cy="573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1.2.2 </a:t>
            </a:r>
            <a:r>
              <a:rPr lang="ko-KR" altLang="en-US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초창기 신경망</a:t>
            </a:r>
            <a:endParaRPr lang="ko-KR" altLang="en-US" sz="24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33" name="직선 연결선 32"/>
          <p:cNvCxnSpPr/>
          <p:nvPr/>
        </p:nvCxnSpPr>
        <p:spPr>
          <a:xfrm>
            <a:off x="3452794" y="714926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3452794" y="642918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809720" y="1785926"/>
            <a:ext cx="678661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ko-KR" altLang="en-US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050" name="Picture 2" descr="딥러닝 손글씨 이미지 검색결과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174" y="1785926"/>
            <a:ext cx="7380585" cy="4636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14359" y="1197994"/>
            <a:ext cx="846815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1980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년대 </a:t>
            </a:r>
            <a:r>
              <a:rPr lang="ko-KR" altLang="en-US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합성곱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신경망과 </a:t>
            </a:r>
            <a:r>
              <a:rPr lang="ko-KR" altLang="en-US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역전파를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연결하여 손 글씨 숫자 이미지를 분류</a:t>
            </a:r>
          </a:p>
        </p:txBody>
      </p:sp>
    </p:spTree>
    <p:extLst>
      <p:ext uri="{BB962C8B-B14F-4D97-AF65-F5344CB8AC3E}">
        <p14:creationId xmlns:p14="http://schemas.microsoft.com/office/powerpoint/2010/main" val="811968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타원 8"/>
          <p:cNvSpPr/>
          <p:nvPr/>
        </p:nvSpPr>
        <p:spPr>
          <a:xfrm>
            <a:off x="114245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2136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162390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35360" y="260648"/>
            <a:ext cx="11593288" cy="633670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2700">
                <a:solidFill>
                  <a:prstClr val="white">
                    <a:lumMod val="50000"/>
                  </a:prstClr>
                </a:solidFill>
                <a:bevel/>
              </a:ln>
              <a:solidFill>
                <a:prstClr val="white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51384" y="298874"/>
            <a:ext cx="5473178" cy="573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1.1.1 </a:t>
            </a:r>
            <a:r>
              <a:rPr lang="ko-KR" altLang="en-US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인공 지능</a:t>
            </a:r>
            <a:endParaRPr lang="ko-KR" altLang="en-US" sz="24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33" name="직선 연결선 32"/>
          <p:cNvCxnSpPr/>
          <p:nvPr/>
        </p:nvCxnSpPr>
        <p:spPr>
          <a:xfrm>
            <a:off x="2738414" y="642918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2738414" y="570910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839416" y="1144080"/>
            <a:ext cx="1015312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인공지능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(AI)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 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인간이 가진 지적 능력을 컴퓨터를 통해 구현한 기술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endParaRPr lang="ko-KR" altLang="en-US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19458" name="Picture 2" descr="ai 머신러닝 딥러닝 이미지 검색결과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169" y="1923947"/>
            <a:ext cx="685800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4152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타원 8"/>
          <p:cNvSpPr/>
          <p:nvPr/>
        </p:nvSpPr>
        <p:spPr>
          <a:xfrm>
            <a:off x="114245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2136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162390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35360" y="260648"/>
            <a:ext cx="11593288" cy="633670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2700">
                <a:solidFill>
                  <a:prstClr val="white">
                    <a:lumMod val="50000"/>
                  </a:prstClr>
                </a:solidFill>
                <a:bevel/>
              </a:ln>
              <a:solidFill>
                <a:prstClr val="white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51384" y="298874"/>
            <a:ext cx="5473178" cy="573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1.2.3 </a:t>
            </a:r>
            <a:r>
              <a:rPr lang="ko-KR" altLang="en-US" sz="2400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커널</a:t>
            </a:r>
            <a:r>
              <a:rPr lang="ko-KR" altLang="en-US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방법</a:t>
            </a:r>
            <a:endParaRPr lang="ko-KR" altLang="en-US" sz="24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33" name="직선 연결선 32"/>
          <p:cNvCxnSpPr/>
          <p:nvPr/>
        </p:nvCxnSpPr>
        <p:spPr>
          <a:xfrm>
            <a:off x="2855971" y="692696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2855971" y="601336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716548" y="1174506"/>
            <a:ext cx="11147685" cy="57708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en-US" dirty="0" err="1" smtClean="0">
                <a:solidFill>
                  <a:schemeClr val="bg1"/>
                </a:solidFill>
              </a:rPr>
              <a:t>커널</a:t>
            </a:r>
            <a:r>
              <a:rPr lang="ko-KR" altLang="en-US" dirty="0" smtClean="0">
                <a:solidFill>
                  <a:schemeClr val="bg1"/>
                </a:solidFill>
              </a:rPr>
              <a:t> 방법</a:t>
            </a:r>
            <a:r>
              <a:rPr lang="en-US" altLang="ko-KR" dirty="0" smtClean="0">
                <a:solidFill>
                  <a:schemeClr val="bg1"/>
                </a:solidFill>
              </a:rPr>
              <a:t>: </a:t>
            </a:r>
            <a:r>
              <a:rPr lang="ko-KR" altLang="en-US" dirty="0" smtClean="0">
                <a:solidFill>
                  <a:schemeClr val="bg1"/>
                </a:solidFill>
              </a:rPr>
              <a:t>분류 </a:t>
            </a:r>
            <a:r>
              <a:rPr lang="ko-KR" altLang="en-US" dirty="0">
                <a:solidFill>
                  <a:schemeClr val="bg1"/>
                </a:solidFill>
              </a:rPr>
              <a:t>알고리즘의 한 종류로 </a:t>
            </a:r>
            <a:r>
              <a:rPr lang="ko-KR" altLang="en-US" dirty="0" smtClean="0">
                <a:solidFill>
                  <a:schemeClr val="bg1"/>
                </a:solidFill>
              </a:rPr>
              <a:t>이 </a:t>
            </a:r>
            <a:r>
              <a:rPr lang="ko-KR" altLang="en-US" dirty="0">
                <a:solidFill>
                  <a:schemeClr val="bg1"/>
                </a:solidFill>
              </a:rPr>
              <a:t>중 </a:t>
            </a:r>
            <a:r>
              <a:rPr lang="ko-KR" altLang="en-US" dirty="0" err="1">
                <a:solidFill>
                  <a:schemeClr val="bg1"/>
                </a:solidFill>
              </a:rPr>
              <a:t>서포트</a:t>
            </a:r>
            <a:r>
              <a:rPr lang="ko-KR" altLang="en-US" dirty="0">
                <a:solidFill>
                  <a:schemeClr val="bg1"/>
                </a:solidFill>
              </a:rPr>
              <a:t> 벡터 머신</a:t>
            </a:r>
            <a:r>
              <a:rPr lang="en-US" altLang="ko-KR" dirty="0">
                <a:solidFill>
                  <a:schemeClr val="bg1"/>
                </a:solidFill>
              </a:rPr>
              <a:t>(SVM)</a:t>
            </a:r>
            <a:r>
              <a:rPr lang="ko-KR" altLang="en-US" dirty="0">
                <a:solidFill>
                  <a:schemeClr val="bg1"/>
                </a:solidFill>
              </a:rPr>
              <a:t>이 가장 </a:t>
            </a:r>
            <a:r>
              <a:rPr lang="ko-KR" altLang="en-US" dirty="0" smtClean="0">
                <a:solidFill>
                  <a:schemeClr val="bg1"/>
                </a:solidFill>
              </a:rPr>
              <a:t>유명</a:t>
            </a:r>
            <a:endParaRPr lang="en-US" altLang="ko-KR" dirty="0" smtClean="0">
              <a:solidFill>
                <a:schemeClr val="bg1"/>
              </a:solidFill>
            </a:endParaRPr>
          </a:p>
          <a:p>
            <a:pPr>
              <a:defRPr/>
            </a:pPr>
            <a:endParaRPr lang="en-US" altLang="ko-KR" dirty="0" smtClean="0">
              <a:solidFill>
                <a:schemeClr val="bg1"/>
              </a:solidFill>
            </a:endParaRPr>
          </a:p>
          <a:p>
            <a:pPr>
              <a:defRPr/>
            </a:pPr>
            <a:endParaRPr lang="en-US" altLang="ko-KR" dirty="0">
              <a:solidFill>
                <a:schemeClr val="bg1"/>
              </a:solidFill>
            </a:endParaRPr>
          </a:p>
          <a:p>
            <a:pPr>
              <a:defRPr/>
            </a:pPr>
            <a:endParaRPr lang="en-US" altLang="ko-KR" b="1" dirty="0" smtClean="0">
              <a:solidFill>
                <a:schemeClr val="bg1"/>
              </a:solidFill>
            </a:endParaRPr>
          </a:p>
          <a:p>
            <a:pPr>
              <a:defRPr/>
            </a:pPr>
            <a:endParaRPr lang="en-US" altLang="ko-KR" b="1" dirty="0">
              <a:solidFill>
                <a:schemeClr val="bg1"/>
              </a:solidFill>
            </a:endParaRPr>
          </a:p>
          <a:p>
            <a:pPr>
              <a:defRPr/>
            </a:pPr>
            <a:endParaRPr lang="en-US" altLang="ko-KR" b="1" dirty="0" smtClean="0">
              <a:solidFill>
                <a:schemeClr val="bg1"/>
              </a:solidFill>
            </a:endParaRPr>
          </a:p>
          <a:p>
            <a:pPr>
              <a:defRPr/>
            </a:pPr>
            <a:endParaRPr lang="en-US" altLang="ko-KR" b="1" dirty="0">
              <a:solidFill>
                <a:schemeClr val="bg1"/>
              </a:solidFill>
            </a:endParaRPr>
          </a:p>
          <a:p>
            <a:pPr>
              <a:defRPr/>
            </a:pPr>
            <a:endParaRPr lang="en-US" altLang="ko-KR" b="1" dirty="0" smtClean="0">
              <a:solidFill>
                <a:schemeClr val="bg1"/>
              </a:solidFill>
            </a:endParaRPr>
          </a:p>
          <a:p>
            <a:pPr>
              <a:defRPr/>
            </a:pPr>
            <a:endParaRPr lang="en-US" altLang="ko-KR" b="1" dirty="0">
              <a:solidFill>
                <a:schemeClr val="bg1"/>
              </a:solidFill>
            </a:endParaRPr>
          </a:p>
          <a:p>
            <a:pPr>
              <a:defRPr/>
            </a:pPr>
            <a:endParaRPr lang="en-US" altLang="ko-KR" b="1" dirty="0" smtClean="0">
              <a:solidFill>
                <a:schemeClr val="bg1"/>
              </a:solidFill>
            </a:endParaRPr>
          </a:p>
          <a:p>
            <a:pPr>
              <a:defRPr/>
            </a:pPr>
            <a:r>
              <a:rPr lang="ko-KR" altLang="en-US" b="1" dirty="0" err="1" smtClean="0">
                <a:solidFill>
                  <a:schemeClr val="bg1"/>
                </a:solidFill>
              </a:rPr>
              <a:t>서포트</a:t>
            </a:r>
            <a:r>
              <a:rPr lang="ko-KR" altLang="en-US" b="1" dirty="0" smtClean="0">
                <a:solidFill>
                  <a:schemeClr val="bg1"/>
                </a:solidFill>
              </a:rPr>
              <a:t> 벡터 머신</a:t>
            </a:r>
            <a:r>
              <a:rPr lang="en-US" altLang="ko-KR" b="1" dirty="0" smtClean="0">
                <a:solidFill>
                  <a:schemeClr val="bg1"/>
                </a:solidFill>
              </a:rPr>
              <a:t>(SVM) </a:t>
            </a:r>
            <a:r>
              <a:rPr lang="en-US" altLang="ko-KR" dirty="0" smtClean="0">
                <a:solidFill>
                  <a:schemeClr val="bg1"/>
                </a:solidFill>
              </a:rPr>
              <a:t>:</a:t>
            </a:r>
            <a:r>
              <a:rPr lang="en-US" altLang="ko-KR" b="1" dirty="0" smtClean="0">
                <a:solidFill>
                  <a:schemeClr val="bg1"/>
                </a:solidFill>
              </a:rPr>
              <a:t> </a:t>
            </a:r>
            <a:r>
              <a:rPr lang="ko-KR" altLang="en-US" dirty="0" smtClean="0">
                <a:solidFill>
                  <a:schemeClr val="bg1"/>
                </a:solidFill>
              </a:rPr>
              <a:t>주어진 </a:t>
            </a:r>
            <a:r>
              <a:rPr lang="ko-KR" altLang="en-US" dirty="0">
                <a:solidFill>
                  <a:schemeClr val="bg1"/>
                </a:solidFill>
              </a:rPr>
              <a:t>데이터 집합을 바탕으로 하여 새로운 데이터가 </a:t>
            </a:r>
            <a:endParaRPr lang="en-US" altLang="ko-KR" dirty="0" smtClean="0">
              <a:solidFill>
                <a:schemeClr val="bg1"/>
              </a:solidFill>
            </a:endParaRPr>
          </a:p>
          <a:p>
            <a:pPr>
              <a:defRPr/>
            </a:pPr>
            <a:r>
              <a:rPr lang="ko-KR" altLang="en-US" dirty="0" smtClean="0">
                <a:solidFill>
                  <a:schemeClr val="bg1"/>
                </a:solidFill>
              </a:rPr>
              <a:t>어느 클래스에 </a:t>
            </a:r>
            <a:r>
              <a:rPr lang="ko-KR" altLang="en-US" dirty="0">
                <a:solidFill>
                  <a:schemeClr val="bg1"/>
                </a:solidFill>
              </a:rPr>
              <a:t>속할지 </a:t>
            </a:r>
            <a:r>
              <a:rPr lang="ko-KR" altLang="en-US" dirty="0" smtClean="0">
                <a:solidFill>
                  <a:schemeClr val="bg1"/>
                </a:solidFill>
              </a:rPr>
              <a:t>판단하는 알고리즘</a:t>
            </a:r>
            <a:endParaRPr lang="en-US" altLang="ko-KR" dirty="0" smtClean="0">
              <a:solidFill>
                <a:schemeClr val="bg1"/>
              </a:solidFill>
            </a:endParaRPr>
          </a:p>
          <a:p>
            <a:pPr>
              <a:defRPr/>
            </a:pPr>
            <a:endParaRPr lang="en-US" altLang="ko-KR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SVM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의 두 단계</a:t>
            </a:r>
            <a:endParaRPr lang="en-US" altLang="ko-KR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결정경계가 하나의 </a:t>
            </a:r>
            <a:r>
              <a:rPr lang="ko-KR" altLang="en-US" dirty="0" err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초평면으로</a:t>
            </a:r>
            <a:r>
              <a:rPr lang="ko-KR" altLang="en-US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표현될 수 있는 새로운 고차원 표현으로 데이터를 </a:t>
            </a:r>
            <a:r>
              <a:rPr lang="ko-KR" altLang="en-US" dirty="0" err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매핑</a:t>
            </a:r>
            <a:endParaRPr lang="ko-KR" altLang="en-US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마진 최대화 </a:t>
            </a:r>
            <a:r>
              <a:rPr lang="en-US" altLang="ko-KR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 </a:t>
            </a:r>
            <a:r>
              <a:rPr lang="ko-KR" altLang="en-US" dirty="0" err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초평면과</a:t>
            </a:r>
            <a:r>
              <a:rPr lang="ko-KR" altLang="en-US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각 클래스의 가장 가까운 데이터 포인트 사이의 거리가 </a:t>
            </a:r>
            <a:endParaRPr lang="en-US" altLang="ko-KR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 </a:t>
            </a:r>
            <a:r>
              <a:rPr lang="ko-KR" altLang="en-US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최대가 되는 경계를 찾음</a:t>
            </a:r>
            <a:endParaRPr lang="en-US" altLang="ko-KR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ko-KR" altLang="en-US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076" name="Picture 4" descr="kernel method 이미지 검색결과&quot;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705" y="1609800"/>
            <a:ext cx="4824536" cy="2191144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98410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타원 8"/>
          <p:cNvSpPr/>
          <p:nvPr/>
        </p:nvSpPr>
        <p:spPr>
          <a:xfrm>
            <a:off x="114245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2136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162390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35360" y="260648"/>
            <a:ext cx="11593288" cy="633670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2700">
                <a:solidFill>
                  <a:prstClr val="white">
                    <a:lumMod val="50000"/>
                  </a:prstClr>
                </a:solidFill>
                <a:bevel/>
              </a:ln>
              <a:solidFill>
                <a:prstClr val="white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51384" y="298874"/>
            <a:ext cx="5473178" cy="573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1.2.3 </a:t>
            </a:r>
            <a:r>
              <a:rPr lang="ko-KR" altLang="en-US" sz="2400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커널</a:t>
            </a:r>
            <a:r>
              <a:rPr lang="ko-KR" altLang="en-US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방법</a:t>
            </a:r>
            <a:endParaRPr lang="ko-KR" altLang="en-US" sz="24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33" name="직선 연결선 32"/>
          <p:cNvCxnSpPr/>
          <p:nvPr/>
        </p:nvCxnSpPr>
        <p:spPr>
          <a:xfrm>
            <a:off x="2855971" y="692696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2855971" y="601336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서포트 벡터머신 이미지 검색결과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400" y="2751233"/>
            <a:ext cx="8313390" cy="3312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95400" y="1174506"/>
            <a:ext cx="99727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서포트</a:t>
            </a:r>
            <a:r>
              <a:rPr lang="ko-KR" altLang="en-US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b="1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벡터머신</a:t>
            </a:r>
            <a:r>
              <a:rPr lang="en-US" altLang="ko-KR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(SVM)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결정경계가 하나의 </a:t>
            </a:r>
            <a:r>
              <a:rPr lang="ko-KR" altLang="en-US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초평면으로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표현될 수 있는 새로운 고차원 표현으로 데이터를 </a:t>
            </a:r>
            <a:r>
              <a:rPr lang="ko-KR" altLang="en-US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매핑</a:t>
            </a:r>
            <a:endParaRPr lang="ko-KR" altLang="en-US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07372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타원 8"/>
          <p:cNvSpPr/>
          <p:nvPr/>
        </p:nvSpPr>
        <p:spPr>
          <a:xfrm>
            <a:off x="114245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2136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162390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35360" y="260648"/>
            <a:ext cx="11593288" cy="633670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2700">
                <a:solidFill>
                  <a:prstClr val="white">
                    <a:lumMod val="50000"/>
                  </a:prstClr>
                </a:solidFill>
                <a:bevel/>
              </a:ln>
              <a:solidFill>
                <a:prstClr val="white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51384" y="298874"/>
            <a:ext cx="5473178" cy="573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1.2.3 </a:t>
            </a:r>
            <a:r>
              <a:rPr lang="ko-KR" altLang="en-US" sz="2400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커널</a:t>
            </a:r>
            <a:r>
              <a:rPr lang="ko-KR" altLang="en-US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방법</a:t>
            </a:r>
            <a:endParaRPr lang="ko-KR" altLang="en-US" sz="24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33" name="직선 연결선 32"/>
          <p:cNvCxnSpPr/>
          <p:nvPr/>
        </p:nvCxnSpPr>
        <p:spPr>
          <a:xfrm>
            <a:off x="2855971" y="692696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2855971" y="601336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713668" y="1174506"/>
            <a:ext cx="9972777" cy="1283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서포트</a:t>
            </a:r>
            <a:r>
              <a:rPr lang="ko-KR" altLang="en-US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b="1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벡터머신</a:t>
            </a:r>
            <a:r>
              <a:rPr lang="en-US" altLang="ko-KR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(SVM)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마진 최대화 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 </a:t>
            </a:r>
            <a:r>
              <a:rPr lang="ko-KR" altLang="en-US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초평면과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각 클래스의 가장 가까운 데이터 포인트 사이의 거리가 </a:t>
            </a:r>
            <a:endParaRPr lang="en-US" altLang="ko-KR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 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최대가 되는 경계를 찾음</a:t>
            </a:r>
            <a:endParaRPr lang="en-US" altLang="ko-KR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5122" name="Picture 2" descr="서포트 벡터머신 이미지 검색결과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918" y="2632981"/>
            <a:ext cx="5800725" cy="3790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299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타원 8"/>
          <p:cNvSpPr/>
          <p:nvPr/>
        </p:nvSpPr>
        <p:spPr>
          <a:xfrm>
            <a:off x="114245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2136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162390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35360" y="260648"/>
            <a:ext cx="11593288" cy="633670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2700">
                <a:solidFill>
                  <a:prstClr val="white">
                    <a:lumMod val="50000"/>
                  </a:prstClr>
                </a:solidFill>
                <a:bevel/>
              </a:ln>
              <a:solidFill>
                <a:prstClr val="white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51384" y="298874"/>
            <a:ext cx="5473178" cy="573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1.2.4 </a:t>
            </a:r>
            <a:r>
              <a:rPr lang="ko-KR" altLang="en-US" sz="2400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결정트리</a:t>
            </a:r>
            <a:endParaRPr lang="ko-KR" altLang="en-US" sz="24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33" name="직선 연결선 32"/>
          <p:cNvCxnSpPr/>
          <p:nvPr/>
        </p:nvCxnSpPr>
        <p:spPr>
          <a:xfrm>
            <a:off x="2855971" y="692696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2855971" y="601336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46" name="Picture 2" descr="딥러닝 결정트리 이미지 검색결과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400" y="1716423"/>
            <a:ext cx="5133975" cy="3648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95400" y="1093330"/>
            <a:ext cx="97210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결정트리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 </a:t>
            </a:r>
            <a:r>
              <a:rPr lang="ko-KR" altLang="en-US" dirty="0">
                <a:solidFill>
                  <a:schemeClr val="bg1"/>
                </a:solidFill>
              </a:rPr>
              <a:t>입력 데이터를 분류하거나 입력에 대해 </a:t>
            </a:r>
            <a:r>
              <a:rPr lang="ko-KR" altLang="en-US" dirty="0" smtClean="0">
                <a:solidFill>
                  <a:schemeClr val="bg1"/>
                </a:solidFill>
              </a:rPr>
              <a:t>출력 값을 예측하는 트리</a:t>
            </a:r>
            <a:endParaRPr lang="ko-KR" altLang="en-US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ko-KR" altLang="en-US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7946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타원 8"/>
          <p:cNvSpPr/>
          <p:nvPr/>
        </p:nvSpPr>
        <p:spPr>
          <a:xfrm>
            <a:off x="114245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2136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162390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35360" y="260648"/>
            <a:ext cx="11593288" cy="633670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2700">
                <a:solidFill>
                  <a:prstClr val="white">
                    <a:lumMod val="50000"/>
                  </a:prstClr>
                </a:solidFill>
                <a:bevel/>
              </a:ln>
              <a:solidFill>
                <a:prstClr val="white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51384" y="298874"/>
            <a:ext cx="5473178" cy="573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1.2.4 </a:t>
            </a:r>
            <a:r>
              <a:rPr lang="ko-KR" altLang="en-US" sz="2400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결정트리</a:t>
            </a:r>
            <a:endParaRPr lang="ko-KR" altLang="en-US" sz="24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33" name="직선 연결선 32"/>
          <p:cNvCxnSpPr/>
          <p:nvPr/>
        </p:nvCxnSpPr>
        <p:spPr>
          <a:xfrm>
            <a:off x="2855971" y="692696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2855971" y="601336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46" name="Picture 2" descr="딥러닝 결정트리 이미지 검색결과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400" y="1716423"/>
            <a:ext cx="5133975" cy="3648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95400" y="1093330"/>
            <a:ext cx="9721080" cy="868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결정트리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 </a:t>
            </a:r>
            <a:r>
              <a:rPr lang="ko-KR" altLang="en-US" dirty="0">
                <a:solidFill>
                  <a:schemeClr val="bg1"/>
                </a:solidFill>
              </a:rPr>
              <a:t>입력 데이터를 분류하거나 입력에 대해 </a:t>
            </a:r>
            <a:r>
              <a:rPr lang="ko-KR" altLang="en-US" dirty="0" smtClean="0">
                <a:solidFill>
                  <a:schemeClr val="bg1"/>
                </a:solidFill>
              </a:rPr>
              <a:t>출력 값을 예측하는 트리</a:t>
            </a:r>
            <a:endParaRPr lang="ko-KR" altLang="en-US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ko-KR" altLang="en-US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132004" y="3228914"/>
            <a:ext cx="4650838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단점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 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하나의 </a:t>
            </a:r>
            <a:r>
              <a:rPr lang="ko-KR" altLang="en-US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트리에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고려해야 할 요소들이 매우 많아지면 가지들이 많아지고 과대적합으로 이어짐</a:t>
            </a:r>
          </a:p>
        </p:txBody>
      </p:sp>
    </p:spTree>
    <p:extLst>
      <p:ext uri="{BB962C8B-B14F-4D97-AF65-F5344CB8AC3E}">
        <p14:creationId xmlns:p14="http://schemas.microsoft.com/office/powerpoint/2010/main" val="3548455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타원 8"/>
          <p:cNvSpPr/>
          <p:nvPr/>
        </p:nvSpPr>
        <p:spPr>
          <a:xfrm>
            <a:off x="114245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2136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162390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35360" y="260648"/>
            <a:ext cx="11593288" cy="633670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2700">
                <a:solidFill>
                  <a:prstClr val="white">
                    <a:lumMod val="50000"/>
                  </a:prstClr>
                </a:solidFill>
                <a:bevel/>
              </a:ln>
              <a:solidFill>
                <a:prstClr val="white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51384" y="298874"/>
            <a:ext cx="5473178" cy="573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1.2.4 </a:t>
            </a:r>
            <a:r>
              <a:rPr lang="ko-KR" altLang="en-US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랜덤 </a:t>
            </a:r>
            <a:r>
              <a:rPr lang="ko-KR" altLang="en-US" sz="2400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포레스트</a:t>
            </a:r>
            <a:endParaRPr lang="ko-KR" altLang="en-US" sz="24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33" name="직선 연결선 32"/>
          <p:cNvCxnSpPr/>
          <p:nvPr/>
        </p:nvCxnSpPr>
        <p:spPr>
          <a:xfrm>
            <a:off x="3431704" y="712048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3431704" y="620688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그룹 18"/>
          <p:cNvGrpSpPr/>
          <p:nvPr/>
        </p:nvGrpSpPr>
        <p:grpSpPr>
          <a:xfrm>
            <a:off x="666830" y="3202179"/>
            <a:ext cx="3024336" cy="1558043"/>
            <a:chOff x="1487488" y="1553415"/>
            <a:chExt cx="6705293" cy="3476078"/>
          </a:xfrm>
        </p:grpSpPr>
        <p:grpSp>
          <p:nvGrpSpPr>
            <p:cNvPr id="18" name="그룹 17"/>
            <p:cNvGrpSpPr/>
            <p:nvPr/>
          </p:nvGrpSpPr>
          <p:grpSpPr>
            <a:xfrm>
              <a:off x="3611724" y="1553415"/>
              <a:ext cx="2196244" cy="1443537"/>
              <a:chOff x="3611724" y="1553415"/>
              <a:chExt cx="2196244" cy="1443537"/>
            </a:xfrm>
          </p:grpSpPr>
          <p:sp>
            <p:nvSpPr>
              <p:cNvPr id="2" name="직사각형 1"/>
              <p:cNvSpPr/>
              <p:nvPr/>
            </p:nvSpPr>
            <p:spPr>
              <a:xfrm>
                <a:off x="3611724" y="1553415"/>
                <a:ext cx="2196244" cy="92166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/>
                  <a:t>r1</a:t>
                </a:r>
                <a:endParaRPr lang="ko-KR" altLang="en-US" dirty="0"/>
              </a:p>
            </p:txBody>
          </p:sp>
          <p:cxnSp>
            <p:nvCxnSpPr>
              <p:cNvPr id="5" name="직선 화살표 연결선 4"/>
              <p:cNvCxnSpPr/>
              <p:nvPr/>
            </p:nvCxnSpPr>
            <p:spPr>
              <a:xfrm>
                <a:off x="5222646" y="2471080"/>
                <a:ext cx="333294" cy="52587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직선 화살표 연결선 6"/>
              <p:cNvCxnSpPr/>
              <p:nvPr/>
            </p:nvCxnSpPr>
            <p:spPr>
              <a:xfrm flipH="1">
                <a:off x="3863752" y="2475084"/>
                <a:ext cx="247914" cy="52186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" name="그룹 22"/>
            <p:cNvGrpSpPr/>
            <p:nvPr/>
          </p:nvGrpSpPr>
          <p:grpSpPr>
            <a:xfrm>
              <a:off x="2455925" y="3012930"/>
              <a:ext cx="1839875" cy="995158"/>
              <a:chOff x="3611724" y="1553415"/>
              <a:chExt cx="2196244" cy="1443537"/>
            </a:xfrm>
          </p:grpSpPr>
          <p:sp>
            <p:nvSpPr>
              <p:cNvPr id="24" name="직사각형 23"/>
              <p:cNvSpPr/>
              <p:nvPr/>
            </p:nvSpPr>
            <p:spPr>
              <a:xfrm>
                <a:off x="3611724" y="1553415"/>
                <a:ext cx="2196244" cy="92166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/>
                  <a:t>r2</a:t>
                </a:r>
                <a:r>
                  <a:rPr lang="ko-KR" altLang="en-US" dirty="0" smtClean="0"/>
                  <a:t> </a:t>
                </a:r>
                <a:endParaRPr lang="ko-KR" altLang="en-US" dirty="0"/>
              </a:p>
            </p:txBody>
          </p:sp>
          <p:cxnSp>
            <p:nvCxnSpPr>
              <p:cNvPr id="25" name="직선 화살표 연결선 24"/>
              <p:cNvCxnSpPr/>
              <p:nvPr/>
            </p:nvCxnSpPr>
            <p:spPr>
              <a:xfrm>
                <a:off x="5222646" y="2471080"/>
                <a:ext cx="333294" cy="52587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직선 화살표 연결선 25"/>
              <p:cNvCxnSpPr/>
              <p:nvPr/>
            </p:nvCxnSpPr>
            <p:spPr>
              <a:xfrm flipH="1">
                <a:off x="3863752" y="2475084"/>
                <a:ext cx="247914" cy="52186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8" name="그룹 37"/>
            <p:cNvGrpSpPr/>
            <p:nvPr/>
          </p:nvGrpSpPr>
          <p:grpSpPr>
            <a:xfrm>
              <a:off x="1487488" y="4042942"/>
              <a:ext cx="1522755" cy="986551"/>
              <a:chOff x="3611724" y="1553415"/>
              <a:chExt cx="2196244" cy="1443537"/>
            </a:xfrm>
          </p:grpSpPr>
          <p:sp>
            <p:nvSpPr>
              <p:cNvPr id="39" name="직사각형 38"/>
              <p:cNvSpPr/>
              <p:nvPr/>
            </p:nvSpPr>
            <p:spPr>
              <a:xfrm>
                <a:off x="3611724" y="1553415"/>
                <a:ext cx="2196244" cy="92166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/>
                  <a:t>r4</a:t>
                </a:r>
                <a:r>
                  <a:rPr lang="ko-KR" altLang="en-US" dirty="0" smtClean="0"/>
                  <a:t> </a:t>
                </a:r>
                <a:endParaRPr lang="ko-KR" altLang="en-US" dirty="0"/>
              </a:p>
            </p:txBody>
          </p:sp>
          <p:cxnSp>
            <p:nvCxnSpPr>
              <p:cNvPr id="40" name="직선 화살표 연결선 39"/>
              <p:cNvCxnSpPr/>
              <p:nvPr/>
            </p:nvCxnSpPr>
            <p:spPr>
              <a:xfrm>
                <a:off x="5222646" y="2471080"/>
                <a:ext cx="333294" cy="52587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직선 화살표 연결선 40"/>
              <p:cNvCxnSpPr/>
              <p:nvPr/>
            </p:nvCxnSpPr>
            <p:spPr>
              <a:xfrm flipH="1">
                <a:off x="3863752" y="2475084"/>
                <a:ext cx="247914" cy="52186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6" name="그룹 45"/>
            <p:cNvGrpSpPr/>
            <p:nvPr/>
          </p:nvGrpSpPr>
          <p:grpSpPr>
            <a:xfrm>
              <a:off x="5320497" y="3004146"/>
              <a:ext cx="1839875" cy="995158"/>
              <a:chOff x="3611724" y="1553415"/>
              <a:chExt cx="2196244" cy="1443537"/>
            </a:xfrm>
          </p:grpSpPr>
          <p:sp>
            <p:nvSpPr>
              <p:cNvPr id="47" name="직사각형 46"/>
              <p:cNvSpPr/>
              <p:nvPr/>
            </p:nvSpPr>
            <p:spPr>
              <a:xfrm>
                <a:off x="3611724" y="1553415"/>
                <a:ext cx="2196244" cy="92166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/>
                  <a:t>r3</a:t>
                </a:r>
                <a:endParaRPr lang="ko-KR" altLang="en-US" dirty="0"/>
              </a:p>
            </p:txBody>
          </p:sp>
          <p:cxnSp>
            <p:nvCxnSpPr>
              <p:cNvPr id="48" name="직선 화살표 연결선 47"/>
              <p:cNvCxnSpPr/>
              <p:nvPr/>
            </p:nvCxnSpPr>
            <p:spPr>
              <a:xfrm>
                <a:off x="5222646" y="2471080"/>
                <a:ext cx="333294" cy="52587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직선 화살표 연결선 48"/>
              <p:cNvCxnSpPr/>
              <p:nvPr/>
            </p:nvCxnSpPr>
            <p:spPr>
              <a:xfrm flipH="1">
                <a:off x="3863752" y="2475084"/>
                <a:ext cx="247914" cy="52186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0" name="그룹 49"/>
            <p:cNvGrpSpPr/>
            <p:nvPr/>
          </p:nvGrpSpPr>
          <p:grpSpPr>
            <a:xfrm>
              <a:off x="3226331" y="4042942"/>
              <a:ext cx="1522755" cy="986551"/>
              <a:chOff x="3611724" y="1553415"/>
              <a:chExt cx="2196244" cy="1443537"/>
            </a:xfrm>
          </p:grpSpPr>
          <p:sp>
            <p:nvSpPr>
              <p:cNvPr id="51" name="직사각형 50"/>
              <p:cNvSpPr/>
              <p:nvPr/>
            </p:nvSpPr>
            <p:spPr>
              <a:xfrm>
                <a:off x="3611724" y="1553415"/>
                <a:ext cx="2196244" cy="92166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/>
                  <a:t>r5</a:t>
                </a:r>
                <a:r>
                  <a:rPr lang="ko-KR" altLang="en-US" dirty="0" smtClean="0"/>
                  <a:t> </a:t>
                </a:r>
                <a:endParaRPr lang="ko-KR" altLang="en-US" dirty="0"/>
              </a:p>
            </p:txBody>
          </p:sp>
          <p:cxnSp>
            <p:nvCxnSpPr>
              <p:cNvPr id="52" name="직선 화살표 연결선 51"/>
              <p:cNvCxnSpPr/>
              <p:nvPr/>
            </p:nvCxnSpPr>
            <p:spPr>
              <a:xfrm>
                <a:off x="5222646" y="2471080"/>
                <a:ext cx="333294" cy="52587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직선 화살표 연결선 52"/>
              <p:cNvCxnSpPr/>
              <p:nvPr/>
            </p:nvCxnSpPr>
            <p:spPr>
              <a:xfrm flipH="1">
                <a:off x="3863752" y="2475084"/>
                <a:ext cx="247914" cy="52186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4" name="그룹 53"/>
            <p:cNvGrpSpPr/>
            <p:nvPr/>
          </p:nvGrpSpPr>
          <p:grpSpPr>
            <a:xfrm>
              <a:off x="4923828" y="4042942"/>
              <a:ext cx="1522755" cy="986551"/>
              <a:chOff x="3611724" y="1553415"/>
              <a:chExt cx="2196244" cy="1443537"/>
            </a:xfrm>
          </p:grpSpPr>
          <p:sp>
            <p:nvSpPr>
              <p:cNvPr id="55" name="직사각형 54"/>
              <p:cNvSpPr/>
              <p:nvPr/>
            </p:nvSpPr>
            <p:spPr>
              <a:xfrm>
                <a:off x="3611724" y="1553415"/>
                <a:ext cx="2196244" cy="92166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/>
                  <a:t>r6</a:t>
                </a:r>
                <a:r>
                  <a:rPr lang="ko-KR" altLang="en-US" dirty="0" smtClean="0"/>
                  <a:t> </a:t>
                </a:r>
                <a:endParaRPr lang="ko-KR" altLang="en-US" dirty="0"/>
              </a:p>
            </p:txBody>
          </p:sp>
          <p:cxnSp>
            <p:nvCxnSpPr>
              <p:cNvPr id="56" name="직선 화살표 연결선 55"/>
              <p:cNvCxnSpPr/>
              <p:nvPr/>
            </p:nvCxnSpPr>
            <p:spPr>
              <a:xfrm>
                <a:off x="5222646" y="2471080"/>
                <a:ext cx="333294" cy="52587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직선 화살표 연결선 56"/>
              <p:cNvCxnSpPr/>
              <p:nvPr/>
            </p:nvCxnSpPr>
            <p:spPr>
              <a:xfrm flipH="1">
                <a:off x="3863752" y="2475084"/>
                <a:ext cx="247914" cy="52186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8" name="그룹 57"/>
            <p:cNvGrpSpPr/>
            <p:nvPr/>
          </p:nvGrpSpPr>
          <p:grpSpPr>
            <a:xfrm>
              <a:off x="6670026" y="4042942"/>
              <a:ext cx="1522755" cy="986551"/>
              <a:chOff x="3611724" y="1553415"/>
              <a:chExt cx="2196244" cy="1443537"/>
            </a:xfrm>
          </p:grpSpPr>
          <p:sp>
            <p:nvSpPr>
              <p:cNvPr id="59" name="직사각형 58"/>
              <p:cNvSpPr/>
              <p:nvPr/>
            </p:nvSpPr>
            <p:spPr>
              <a:xfrm>
                <a:off x="3611724" y="1553415"/>
                <a:ext cx="2196244" cy="92166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/>
                  <a:t>r7</a:t>
                </a:r>
                <a:r>
                  <a:rPr lang="ko-KR" altLang="en-US" dirty="0" smtClean="0"/>
                  <a:t> </a:t>
                </a:r>
                <a:endParaRPr lang="ko-KR" altLang="en-US" dirty="0"/>
              </a:p>
            </p:txBody>
          </p:sp>
          <p:cxnSp>
            <p:nvCxnSpPr>
              <p:cNvPr id="60" name="직선 화살표 연결선 59"/>
              <p:cNvCxnSpPr/>
              <p:nvPr/>
            </p:nvCxnSpPr>
            <p:spPr>
              <a:xfrm>
                <a:off x="5222646" y="2471080"/>
                <a:ext cx="333294" cy="52587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직선 화살표 연결선 60"/>
              <p:cNvCxnSpPr/>
              <p:nvPr/>
            </p:nvCxnSpPr>
            <p:spPr>
              <a:xfrm flipH="1">
                <a:off x="3863752" y="2475084"/>
                <a:ext cx="247914" cy="52186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0" name="TextBox 19"/>
          <p:cNvSpPr txBox="1"/>
          <p:nvPr/>
        </p:nvSpPr>
        <p:spPr>
          <a:xfrm>
            <a:off x="807061" y="1268759"/>
            <a:ext cx="1069674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랜덤 </a:t>
            </a:r>
            <a:r>
              <a:rPr lang="ko-KR" altLang="en-US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포레스트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 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고려해야 할 요소들을 랜덤으로 나눠서 여러 개의 </a:t>
            </a:r>
            <a:r>
              <a:rPr lang="ko-KR" altLang="en-US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트리를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만든 다음 앙상블을 통해 분류</a:t>
            </a:r>
            <a:endParaRPr lang="en-US" altLang="ko-KR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예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 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건강 위험을 분류 하는 문제</a:t>
            </a:r>
            <a:endParaRPr lang="en-US" altLang="ko-KR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고려해야 할 요소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 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성별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키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몸무게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거주지역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운동량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흡연유무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음주 여부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혈압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혈당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</a:t>
            </a:r>
            <a:r>
              <a:rPr lang="ko-KR" altLang="en-US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근육량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기초 대사량 등 </a:t>
            </a:r>
          </a:p>
        </p:txBody>
      </p:sp>
      <p:grpSp>
        <p:nvGrpSpPr>
          <p:cNvPr id="91" name="그룹 90"/>
          <p:cNvGrpSpPr/>
          <p:nvPr/>
        </p:nvGrpSpPr>
        <p:grpSpPr>
          <a:xfrm>
            <a:off x="3958985" y="3202179"/>
            <a:ext cx="3024336" cy="1558043"/>
            <a:chOff x="1487488" y="1553415"/>
            <a:chExt cx="6705293" cy="3476078"/>
          </a:xfrm>
        </p:grpSpPr>
        <p:grpSp>
          <p:nvGrpSpPr>
            <p:cNvPr id="92" name="그룹 91"/>
            <p:cNvGrpSpPr/>
            <p:nvPr/>
          </p:nvGrpSpPr>
          <p:grpSpPr>
            <a:xfrm>
              <a:off x="3611724" y="1553415"/>
              <a:ext cx="2196244" cy="1443537"/>
              <a:chOff x="3611724" y="1553415"/>
              <a:chExt cx="2196244" cy="1443537"/>
            </a:xfrm>
          </p:grpSpPr>
          <p:sp>
            <p:nvSpPr>
              <p:cNvPr id="117" name="직사각형 116"/>
              <p:cNvSpPr/>
              <p:nvPr/>
            </p:nvSpPr>
            <p:spPr>
              <a:xfrm>
                <a:off x="3611724" y="1553415"/>
                <a:ext cx="2196244" cy="92166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/>
                  <a:t>r8</a:t>
                </a:r>
                <a:endParaRPr lang="ko-KR" altLang="en-US" dirty="0"/>
              </a:p>
            </p:txBody>
          </p:sp>
          <p:cxnSp>
            <p:nvCxnSpPr>
              <p:cNvPr id="118" name="직선 화살표 연결선 117"/>
              <p:cNvCxnSpPr/>
              <p:nvPr/>
            </p:nvCxnSpPr>
            <p:spPr>
              <a:xfrm>
                <a:off x="5222646" y="2471080"/>
                <a:ext cx="333294" cy="52587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직선 화살표 연결선 118"/>
              <p:cNvCxnSpPr/>
              <p:nvPr/>
            </p:nvCxnSpPr>
            <p:spPr>
              <a:xfrm flipH="1">
                <a:off x="3863752" y="2475084"/>
                <a:ext cx="247914" cy="52186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3" name="그룹 92"/>
            <p:cNvGrpSpPr/>
            <p:nvPr/>
          </p:nvGrpSpPr>
          <p:grpSpPr>
            <a:xfrm>
              <a:off x="2455925" y="3012930"/>
              <a:ext cx="1839875" cy="995158"/>
              <a:chOff x="3611724" y="1553415"/>
              <a:chExt cx="2196244" cy="1443537"/>
            </a:xfrm>
          </p:grpSpPr>
          <p:sp>
            <p:nvSpPr>
              <p:cNvPr id="114" name="직사각형 113"/>
              <p:cNvSpPr/>
              <p:nvPr/>
            </p:nvSpPr>
            <p:spPr>
              <a:xfrm>
                <a:off x="3611724" y="1553415"/>
                <a:ext cx="2196244" cy="92166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/>
                  <a:t>r9</a:t>
                </a:r>
                <a:r>
                  <a:rPr lang="ko-KR" altLang="en-US" dirty="0" smtClean="0"/>
                  <a:t> </a:t>
                </a:r>
                <a:endParaRPr lang="ko-KR" altLang="en-US" dirty="0"/>
              </a:p>
            </p:txBody>
          </p:sp>
          <p:cxnSp>
            <p:nvCxnSpPr>
              <p:cNvPr id="115" name="직선 화살표 연결선 114"/>
              <p:cNvCxnSpPr/>
              <p:nvPr/>
            </p:nvCxnSpPr>
            <p:spPr>
              <a:xfrm>
                <a:off x="5222646" y="2471080"/>
                <a:ext cx="333294" cy="52587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직선 화살표 연결선 115"/>
              <p:cNvCxnSpPr/>
              <p:nvPr/>
            </p:nvCxnSpPr>
            <p:spPr>
              <a:xfrm flipH="1">
                <a:off x="3863752" y="2475084"/>
                <a:ext cx="247914" cy="52186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4" name="그룹 93"/>
            <p:cNvGrpSpPr/>
            <p:nvPr/>
          </p:nvGrpSpPr>
          <p:grpSpPr>
            <a:xfrm>
              <a:off x="1487488" y="4042942"/>
              <a:ext cx="1522755" cy="986551"/>
              <a:chOff x="3611724" y="1553415"/>
              <a:chExt cx="2196244" cy="1443537"/>
            </a:xfrm>
          </p:grpSpPr>
          <p:sp>
            <p:nvSpPr>
              <p:cNvPr id="111" name="직사각형 110"/>
              <p:cNvSpPr/>
              <p:nvPr/>
            </p:nvSpPr>
            <p:spPr>
              <a:xfrm>
                <a:off x="3611724" y="1553415"/>
                <a:ext cx="2196244" cy="92166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/>
                  <a:t>r11</a:t>
                </a:r>
                <a:r>
                  <a:rPr lang="ko-KR" altLang="en-US" dirty="0" smtClean="0"/>
                  <a:t> </a:t>
                </a:r>
                <a:endParaRPr lang="ko-KR" altLang="en-US" dirty="0"/>
              </a:p>
            </p:txBody>
          </p:sp>
          <p:cxnSp>
            <p:nvCxnSpPr>
              <p:cNvPr id="112" name="직선 화살표 연결선 111"/>
              <p:cNvCxnSpPr/>
              <p:nvPr/>
            </p:nvCxnSpPr>
            <p:spPr>
              <a:xfrm>
                <a:off x="5222646" y="2471080"/>
                <a:ext cx="333294" cy="52587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직선 화살표 연결선 112"/>
              <p:cNvCxnSpPr/>
              <p:nvPr/>
            </p:nvCxnSpPr>
            <p:spPr>
              <a:xfrm flipH="1">
                <a:off x="3863752" y="2475084"/>
                <a:ext cx="247914" cy="52186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5" name="그룹 94"/>
            <p:cNvGrpSpPr/>
            <p:nvPr/>
          </p:nvGrpSpPr>
          <p:grpSpPr>
            <a:xfrm>
              <a:off x="5320497" y="3004146"/>
              <a:ext cx="1839875" cy="995158"/>
              <a:chOff x="3611724" y="1553415"/>
              <a:chExt cx="2196244" cy="1443537"/>
            </a:xfrm>
          </p:grpSpPr>
          <p:sp>
            <p:nvSpPr>
              <p:cNvPr id="108" name="직사각형 107"/>
              <p:cNvSpPr/>
              <p:nvPr/>
            </p:nvSpPr>
            <p:spPr>
              <a:xfrm>
                <a:off x="3611724" y="1553415"/>
                <a:ext cx="2196244" cy="92166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/>
                  <a:t>r10</a:t>
                </a:r>
                <a:endParaRPr lang="ko-KR" altLang="en-US" dirty="0"/>
              </a:p>
            </p:txBody>
          </p:sp>
          <p:cxnSp>
            <p:nvCxnSpPr>
              <p:cNvPr id="109" name="직선 화살표 연결선 108"/>
              <p:cNvCxnSpPr/>
              <p:nvPr/>
            </p:nvCxnSpPr>
            <p:spPr>
              <a:xfrm>
                <a:off x="5222646" y="2471080"/>
                <a:ext cx="333294" cy="52587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직선 화살표 연결선 109"/>
              <p:cNvCxnSpPr/>
              <p:nvPr/>
            </p:nvCxnSpPr>
            <p:spPr>
              <a:xfrm flipH="1">
                <a:off x="3863752" y="2475084"/>
                <a:ext cx="247914" cy="52186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6" name="그룹 95"/>
            <p:cNvGrpSpPr/>
            <p:nvPr/>
          </p:nvGrpSpPr>
          <p:grpSpPr>
            <a:xfrm>
              <a:off x="3226331" y="4042942"/>
              <a:ext cx="1522755" cy="986551"/>
              <a:chOff x="3611724" y="1553415"/>
              <a:chExt cx="2196244" cy="1443537"/>
            </a:xfrm>
          </p:grpSpPr>
          <p:sp>
            <p:nvSpPr>
              <p:cNvPr id="105" name="직사각형 104"/>
              <p:cNvSpPr/>
              <p:nvPr/>
            </p:nvSpPr>
            <p:spPr>
              <a:xfrm>
                <a:off x="3611724" y="1553415"/>
                <a:ext cx="2196244" cy="92166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/>
                  <a:t>r12</a:t>
                </a:r>
                <a:r>
                  <a:rPr lang="ko-KR" altLang="en-US" dirty="0" smtClean="0"/>
                  <a:t> </a:t>
                </a:r>
                <a:endParaRPr lang="ko-KR" altLang="en-US" dirty="0"/>
              </a:p>
            </p:txBody>
          </p:sp>
          <p:cxnSp>
            <p:nvCxnSpPr>
              <p:cNvPr id="106" name="직선 화살표 연결선 105"/>
              <p:cNvCxnSpPr/>
              <p:nvPr/>
            </p:nvCxnSpPr>
            <p:spPr>
              <a:xfrm>
                <a:off x="5222646" y="2471080"/>
                <a:ext cx="333294" cy="52587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직선 화살표 연결선 106"/>
              <p:cNvCxnSpPr/>
              <p:nvPr/>
            </p:nvCxnSpPr>
            <p:spPr>
              <a:xfrm flipH="1">
                <a:off x="3863752" y="2475084"/>
                <a:ext cx="247914" cy="52186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7" name="그룹 96"/>
            <p:cNvGrpSpPr/>
            <p:nvPr/>
          </p:nvGrpSpPr>
          <p:grpSpPr>
            <a:xfrm>
              <a:off x="4923828" y="4042942"/>
              <a:ext cx="1522755" cy="986551"/>
              <a:chOff x="3611724" y="1553415"/>
              <a:chExt cx="2196244" cy="1443537"/>
            </a:xfrm>
          </p:grpSpPr>
          <p:sp>
            <p:nvSpPr>
              <p:cNvPr id="102" name="직사각형 101"/>
              <p:cNvSpPr/>
              <p:nvPr/>
            </p:nvSpPr>
            <p:spPr>
              <a:xfrm>
                <a:off x="3611724" y="1553415"/>
                <a:ext cx="2196244" cy="92166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/>
                  <a:t>r13</a:t>
                </a:r>
                <a:r>
                  <a:rPr lang="ko-KR" altLang="en-US" dirty="0" smtClean="0"/>
                  <a:t> </a:t>
                </a:r>
                <a:endParaRPr lang="ko-KR" altLang="en-US" dirty="0"/>
              </a:p>
            </p:txBody>
          </p:sp>
          <p:cxnSp>
            <p:nvCxnSpPr>
              <p:cNvPr id="103" name="직선 화살표 연결선 102"/>
              <p:cNvCxnSpPr/>
              <p:nvPr/>
            </p:nvCxnSpPr>
            <p:spPr>
              <a:xfrm>
                <a:off x="5222646" y="2471080"/>
                <a:ext cx="333294" cy="52587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직선 화살표 연결선 103"/>
              <p:cNvCxnSpPr/>
              <p:nvPr/>
            </p:nvCxnSpPr>
            <p:spPr>
              <a:xfrm flipH="1">
                <a:off x="3863752" y="2475084"/>
                <a:ext cx="247914" cy="52186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8" name="그룹 97"/>
            <p:cNvGrpSpPr/>
            <p:nvPr/>
          </p:nvGrpSpPr>
          <p:grpSpPr>
            <a:xfrm>
              <a:off x="6670026" y="4042942"/>
              <a:ext cx="1522755" cy="986551"/>
              <a:chOff x="3611724" y="1553415"/>
              <a:chExt cx="2196244" cy="1443537"/>
            </a:xfrm>
          </p:grpSpPr>
          <p:sp>
            <p:nvSpPr>
              <p:cNvPr id="99" name="직사각형 98"/>
              <p:cNvSpPr/>
              <p:nvPr/>
            </p:nvSpPr>
            <p:spPr>
              <a:xfrm>
                <a:off x="3611724" y="1553415"/>
                <a:ext cx="2196244" cy="92166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/>
                  <a:t>r14</a:t>
                </a:r>
                <a:r>
                  <a:rPr lang="ko-KR" altLang="en-US" dirty="0" smtClean="0"/>
                  <a:t> </a:t>
                </a:r>
                <a:endParaRPr lang="ko-KR" altLang="en-US" dirty="0"/>
              </a:p>
            </p:txBody>
          </p:sp>
          <p:cxnSp>
            <p:nvCxnSpPr>
              <p:cNvPr id="100" name="직선 화살표 연결선 99"/>
              <p:cNvCxnSpPr/>
              <p:nvPr/>
            </p:nvCxnSpPr>
            <p:spPr>
              <a:xfrm>
                <a:off x="5222646" y="2471080"/>
                <a:ext cx="333294" cy="52587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직선 화살표 연결선 100"/>
              <p:cNvCxnSpPr/>
              <p:nvPr/>
            </p:nvCxnSpPr>
            <p:spPr>
              <a:xfrm flipH="1">
                <a:off x="3863752" y="2475084"/>
                <a:ext cx="247914" cy="52186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20" name="그룹 119"/>
          <p:cNvGrpSpPr/>
          <p:nvPr/>
        </p:nvGrpSpPr>
        <p:grpSpPr>
          <a:xfrm>
            <a:off x="7392144" y="3164958"/>
            <a:ext cx="3024336" cy="1558043"/>
            <a:chOff x="1487488" y="1553415"/>
            <a:chExt cx="6705293" cy="3476078"/>
          </a:xfrm>
        </p:grpSpPr>
        <p:grpSp>
          <p:nvGrpSpPr>
            <p:cNvPr id="121" name="그룹 120"/>
            <p:cNvGrpSpPr/>
            <p:nvPr/>
          </p:nvGrpSpPr>
          <p:grpSpPr>
            <a:xfrm>
              <a:off x="3611724" y="1553415"/>
              <a:ext cx="2196244" cy="1443537"/>
              <a:chOff x="3611724" y="1553415"/>
              <a:chExt cx="2196244" cy="1443537"/>
            </a:xfrm>
          </p:grpSpPr>
          <p:sp>
            <p:nvSpPr>
              <p:cNvPr id="146" name="직사각형 145"/>
              <p:cNvSpPr/>
              <p:nvPr/>
            </p:nvSpPr>
            <p:spPr>
              <a:xfrm>
                <a:off x="3611724" y="1553415"/>
                <a:ext cx="2196244" cy="92166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/>
                  <a:t>r15</a:t>
                </a:r>
                <a:endParaRPr lang="ko-KR" altLang="en-US" dirty="0"/>
              </a:p>
            </p:txBody>
          </p:sp>
          <p:cxnSp>
            <p:nvCxnSpPr>
              <p:cNvPr id="147" name="직선 화살표 연결선 146"/>
              <p:cNvCxnSpPr/>
              <p:nvPr/>
            </p:nvCxnSpPr>
            <p:spPr>
              <a:xfrm>
                <a:off x="5222646" y="2471080"/>
                <a:ext cx="333294" cy="52587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직선 화살표 연결선 147"/>
              <p:cNvCxnSpPr/>
              <p:nvPr/>
            </p:nvCxnSpPr>
            <p:spPr>
              <a:xfrm flipH="1">
                <a:off x="3863752" y="2475084"/>
                <a:ext cx="247914" cy="52186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2" name="그룹 121"/>
            <p:cNvGrpSpPr/>
            <p:nvPr/>
          </p:nvGrpSpPr>
          <p:grpSpPr>
            <a:xfrm>
              <a:off x="2455925" y="3012930"/>
              <a:ext cx="1839875" cy="995158"/>
              <a:chOff x="3611724" y="1553415"/>
              <a:chExt cx="2196244" cy="1443537"/>
            </a:xfrm>
          </p:grpSpPr>
          <p:sp>
            <p:nvSpPr>
              <p:cNvPr id="143" name="직사각형 142"/>
              <p:cNvSpPr/>
              <p:nvPr/>
            </p:nvSpPr>
            <p:spPr>
              <a:xfrm>
                <a:off x="3611724" y="1553415"/>
                <a:ext cx="2196244" cy="92166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/>
                  <a:t>r16</a:t>
                </a:r>
                <a:r>
                  <a:rPr lang="ko-KR" altLang="en-US" dirty="0" smtClean="0"/>
                  <a:t> </a:t>
                </a:r>
                <a:endParaRPr lang="ko-KR" altLang="en-US" dirty="0"/>
              </a:p>
            </p:txBody>
          </p:sp>
          <p:cxnSp>
            <p:nvCxnSpPr>
              <p:cNvPr id="144" name="직선 화살표 연결선 143"/>
              <p:cNvCxnSpPr/>
              <p:nvPr/>
            </p:nvCxnSpPr>
            <p:spPr>
              <a:xfrm>
                <a:off x="5222646" y="2471080"/>
                <a:ext cx="333294" cy="52587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직선 화살표 연결선 144"/>
              <p:cNvCxnSpPr/>
              <p:nvPr/>
            </p:nvCxnSpPr>
            <p:spPr>
              <a:xfrm flipH="1">
                <a:off x="3863752" y="2475084"/>
                <a:ext cx="247914" cy="52186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3" name="그룹 122"/>
            <p:cNvGrpSpPr/>
            <p:nvPr/>
          </p:nvGrpSpPr>
          <p:grpSpPr>
            <a:xfrm>
              <a:off x="1487488" y="4042942"/>
              <a:ext cx="1522755" cy="986551"/>
              <a:chOff x="3611724" y="1553415"/>
              <a:chExt cx="2196244" cy="1443537"/>
            </a:xfrm>
          </p:grpSpPr>
          <p:sp>
            <p:nvSpPr>
              <p:cNvPr id="140" name="직사각형 139"/>
              <p:cNvSpPr/>
              <p:nvPr/>
            </p:nvSpPr>
            <p:spPr>
              <a:xfrm>
                <a:off x="3611724" y="1553415"/>
                <a:ext cx="2196244" cy="92166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/>
                  <a:t>r18</a:t>
                </a:r>
                <a:r>
                  <a:rPr lang="ko-KR" altLang="en-US" dirty="0" smtClean="0"/>
                  <a:t> </a:t>
                </a:r>
                <a:endParaRPr lang="ko-KR" altLang="en-US" dirty="0"/>
              </a:p>
            </p:txBody>
          </p:sp>
          <p:cxnSp>
            <p:nvCxnSpPr>
              <p:cNvPr id="141" name="직선 화살표 연결선 140"/>
              <p:cNvCxnSpPr/>
              <p:nvPr/>
            </p:nvCxnSpPr>
            <p:spPr>
              <a:xfrm>
                <a:off x="5222646" y="2471080"/>
                <a:ext cx="333294" cy="52587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직선 화살표 연결선 141"/>
              <p:cNvCxnSpPr/>
              <p:nvPr/>
            </p:nvCxnSpPr>
            <p:spPr>
              <a:xfrm flipH="1">
                <a:off x="3863752" y="2475084"/>
                <a:ext cx="247914" cy="52186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4" name="그룹 123"/>
            <p:cNvGrpSpPr/>
            <p:nvPr/>
          </p:nvGrpSpPr>
          <p:grpSpPr>
            <a:xfrm>
              <a:off x="5320497" y="3004146"/>
              <a:ext cx="1839875" cy="995158"/>
              <a:chOff x="3611724" y="1553415"/>
              <a:chExt cx="2196244" cy="1443537"/>
            </a:xfrm>
          </p:grpSpPr>
          <p:sp>
            <p:nvSpPr>
              <p:cNvPr id="137" name="직사각형 136"/>
              <p:cNvSpPr/>
              <p:nvPr/>
            </p:nvSpPr>
            <p:spPr>
              <a:xfrm>
                <a:off x="3611724" y="1553415"/>
                <a:ext cx="2196244" cy="92166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/>
                  <a:t>r17</a:t>
                </a:r>
                <a:endParaRPr lang="ko-KR" altLang="en-US" dirty="0"/>
              </a:p>
            </p:txBody>
          </p:sp>
          <p:cxnSp>
            <p:nvCxnSpPr>
              <p:cNvPr id="138" name="직선 화살표 연결선 137"/>
              <p:cNvCxnSpPr/>
              <p:nvPr/>
            </p:nvCxnSpPr>
            <p:spPr>
              <a:xfrm>
                <a:off x="5222646" y="2471080"/>
                <a:ext cx="333294" cy="52587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직선 화살표 연결선 138"/>
              <p:cNvCxnSpPr/>
              <p:nvPr/>
            </p:nvCxnSpPr>
            <p:spPr>
              <a:xfrm flipH="1">
                <a:off x="3863752" y="2475084"/>
                <a:ext cx="247914" cy="52186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5" name="그룹 124"/>
            <p:cNvGrpSpPr/>
            <p:nvPr/>
          </p:nvGrpSpPr>
          <p:grpSpPr>
            <a:xfrm>
              <a:off x="3226331" y="4042942"/>
              <a:ext cx="1522755" cy="986551"/>
              <a:chOff x="3611724" y="1553415"/>
              <a:chExt cx="2196244" cy="1443537"/>
            </a:xfrm>
          </p:grpSpPr>
          <p:sp>
            <p:nvSpPr>
              <p:cNvPr id="134" name="직사각형 133"/>
              <p:cNvSpPr/>
              <p:nvPr/>
            </p:nvSpPr>
            <p:spPr>
              <a:xfrm>
                <a:off x="3611724" y="1553415"/>
                <a:ext cx="2196244" cy="92166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/>
                  <a:t>r19</a:t>
                </a:r>
                <a:r>
                  <a:rPr lang="ko-KR" altLang="en-US" dirty="0" smtClean="0"/>
                  <a:t> </a:t>
                </a:r>
                <a:endParaRPr lang="ko-KR" altLang="en-US" dirty="0"/>
              </a:p>
            </p:txBody>
          </p:sp>
          <p:cxnSp>
            <p:nvCxnSpPr>
              <p:cNvPr id="135" name="직선 화살표 연결선 134"/>
              <p:cNvCxnSpPr/>
              <p:nvPr/>
            </p:nvCxnSpPr>
            <p:spPr>
              <a:xfrm>
                <a:off x="5222646" y="2471080"/>
                <a:ext cx="333294" cy="52587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직선 화살표 연결선 135"/>
              <p:cNvCxnSpPr/>
              <p:nvPr/>
            </p:nvCxnSpPr>
            <p:spPr>
              <a:xfrm flipH="1">
                <a:off x="3863752" y="2475084"/>
                <a:ext cx="247914" cy="52186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6" name="그룹 125"/>
            <p:cNvGrpSpPr/>
            <p:nvPr/>
          </p:nvGrpSpPr>
          <p:grpSpPr>
            <a:xfrm>
              <a:off x="4923828" y="4042942"/>
              <a:ext cx="1522755" cy="986551"/>
              <a:chOff x="3611724" y="1553415"/>
              <a:chExt cx="2196244" cy="1443537"/>
            </a:xfrm>
          </p:grpSpPr>
          <p:sp>
            <p:nvSpPr>
              <p:cNvPr id="131" name="직사각형 130"/>
              <p:cNvSpPr/>
              <p:nvPr/>
            </p:nvSpPr>
            <p:spPr>
              <a:xfrm>
                <a:off x="3611724" y="1553415"/>
                <a:ext cx="2196244" cy="92166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/>
                  <a:t>r20</a:t>
                </a:r>
                <a:r>
                  <a:rPr lang="ko-KR" altLang="en-US" dirty="0" smtClean="0"/>
                  <a:t> </a:t>
                </a:r>
                <a:endParaRPr lang="ko-KR" altLang="en-US" dirty="0"/>
              </a:p>
            </p:txBody>
          </p:sp>
          <p:cxnSp>
            <p:nvCxnSpPr>
              <p:cNvPr id="132" name="직선 화살표 연결선 131"/>
              <p:cNvCxnSpPr/>
              <p:nvPr/>
            </p:nvCxnSpPr>
            <p:spPr>
              <a:xfrm>
                <a:off x="5222646" y="2471080"/>
                <a:ext cx="333294" cy="52587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직선 화살표 연결선 132"/>
              <p:cNvCxnSpPr/>
              <p:nvPr/>
            </p:nvCxnSpPr>
            <p:spPr>
              <a:xfrm flipH="1">
                <a:off x="3863752" y="2475084"/>
                <a:ext cx="247914" cy="52186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7" name="그룹 126"/>
            <p:cNvGrpSpPr/>
            <p:nvPr/>
          </p:nvGrpSpPr>
          <p:grpSpPr>
            <a:xfrm>
              <a:off x="6670026" y="4042942"/>
              <a:ext cx="1522755" cy="986551"/>
              <a:chOff x="3611724" y="1553415"/>
              <a:chExt cx="2196244" cy="1443537"/>
            </a:xfrm>
          </p:grpSpPr>
          <p:sp>
            <p:nvSpPr>
              <p:cNvPr id="128" name="직사각형 127"/>
              <p:cNvSpPr/>
              <p:nvPr/>
            </p:nvSpPr>
            <p:spPr>
              <a:xfrm>
                <a:off x="3611724" y="1553415"/>
                <a:ext cx="2196244" cy="92166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/>
                  <a:t>r21</a:t>
                </a:r>
                <a:r>
                  <a:rPr lang="ko-KR" altLang="en-US" dirty="0" smtClean="0"/>
                  <a:t> </a:t>
                </a:r>
                <a:endParaRPr lang="ko-KR" altLang="en-US" dirty="0"/>
              </a:p>
            </p:txBody>
          </p:sp>
          <p:cxnSp>
            <p:nvCxnSpPr>
              <p:cNvPr id="129" name="직선 화살표 연결선 128"/>
              <p:cNvCxnSpPr/>
              <p:nvPr/>
            </p:nvCxnSpPr>
            <p:spPr>
              <a:xfrm>
                <a:off x="5222646" y="2471080"/>
                <a:ext cx="333294" cy="52587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직선 화살표 연결선 129"/>
              <p:cNvCxnSpPr/>
              <p:nvPr/>
            </p:nvCxnSpPr>
            <p:spPr>
              <a:xfrm flipH="1">
                <a:off x="3863752" y="2475084"/>
                <a:ext cx="247914" cy="52186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" name="타원 5"/>
          <p:cNvSpPr/>
          <p:nvPr/>
        </p:nvSpPr>
        <p:spPr>
          <a:xfrm>
            <a:off x="2120233" y="4941168"/>
            <a:ext cx="157629" cy="1598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9" name="타원 148"/>
          <p:cNvSpPr/>
          <p:nvPr/>
        </p:nvSpPr>
        <p:spPr>
          <a:xfrm>
            <a:off x="2121947" y="5229200"/>
            <a:ext cx="157629" cy="1598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0" name="타원 149"/>
          <p:cNvSpPr/>
          <p:nvPr/>
        </p:nvSpPr>
        <p:spPr>
          <a:xfrm>
            <a:off x="2137933" y="5501387"/>
            <a:ext cx="157629" cy="1598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1" name="타원 150"/>
          <p:cNvSpPr/>
          <p:nvPr/>
        </p:nvSpPr>
        <p:spPr>
          <a:xfrm>
            <a:off x="5430088" y="4952041"/>
            <a:ext cx="157629" cy="1598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2" name="타원 151"/>
          <p:cNvSpPr/>
          <p:nvPr/>
        </p:nvSpPr>
        <p:spPr>
          <a:xfrm>
            <a:off x="5431802" y="5240073"/>
            <a:ext cx="157629" cy="1598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3" name="타원 152"/>
          <p:cNvSpPr/>
          <p:nvPr/>
        </p:nvSpPr>
        <p:spPr>
          <a:xfrm>
            <a:off x="5447788" y="5512260"/>
            <a:ext cx="157629" cy="1598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4" name="타원 153"/>
          <p:cNvSpPr/>
          <p:nvPr/>
        </p:nvSpPr>
        <p:spPr>
          <a:xfrm>
            <a:off x="8851437" y="4940110"/>
            <a:ext cx="157629" cy="1598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5" name="타원 154"/>
          <p:cNvSpPr/>
          <p:nvPr/>
        </p:nvSpPr>
        <p:spPr>
          <a:xfrm>
            <a:off x="8853151" y="5228142"/>
            <a:ext cx="157629" cy="1598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6" name="타원 155"/>
          <p:cNvSpPr/>
          <p:nvPr/>
        </p:nvSpPr>
        <p:spPr>
          <a:xfrm>
            <a:off x="8869137" y="5500329"/>
            <a:ext cx="157629" cy="1598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7625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타원 8"/>
          <p:cNvSpPr/>
          <p:nvPr/>
        </p:nvSpPr>
        <p:spPr>
          <a:xfrm>
            <a:off x="114245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2136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162390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35360" y="260648"/>
            <a:ext cx="11593288" cy="633670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2700">
                <a:solidFill>
                  <a:prstClr val="white">
                    <a:lumMod val="50000"/>
                  </a:prstClr>
                </a:solidFill>
                <a:bevel/>
              </a:ln>
              <a:solidFill>
                <a:prstClr val="white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51384" y="298874"/>
            <a:ext cx="5473178" cy="573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1.2.4 </a:t>
            </a:r>
            <a:r>
              <a:rPr lang="ko-KR" altLang="en-US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랜덤 </a:t>
            </a:r>
            <a:r>
              <a:rPr lang="ko-KR" altLang="en-US" sz="2400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포레스트</a:t>
            </a:r>
            <a:endParaRPr lang="ko-KR" altLang="en-US" sz="24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33" name="직선 연결선 32"/>
          <p:cNvCxnSpPr/>
          <p:nvPr/>
        </p:nvCxnSpPr>
        <p:spPr>
          <a:xfrm>
            <a:off x="3431704" y="712048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3431704" y="620688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그룹 18"/>
          <p:cNvGrpSpPr/>
          <p:nvPr/>
        </p:nvGrpSpPr>
        <p:grpSpPr>
          <a:xfrm>
            <a:off x="666830" y="3202179"/>
            <a:ext cx="3024336" cy="1558043"/>
            <a:chOff x="1487488" y="1553415"/>
            <a:chExt cx="6705293" cy="3476078"/>
          </a:xfrm>
        </p:grpSpPr>
        <p:grpSp>
          <p:nvGrpSpPr>
            <p:cNvPr id="18" name="그룹 17"/>
            <p:cNvGrpSpPr/>
            <p:nvPr/>
          </p:nvGrpSpPr>
          <p:grpSpPr>
            <a:xfrm>
              <a:off x="3611724" y="1553415"/>
              <a:ext cx="2196244" cy="1443537"/>
              <a:chOff x="3611724" y="1553415"/>
              <a:chExt cx="2196244" cy="1443537"/>
            </a:xfrm>
          </p:grpSpPr>
          <p:sp>
            <p:nvSpPr>
              <p:cNvPr id="2" name="직사각형 1"/>
              <p:cNvSpPr/>
              <p:nvPr/>
            </p:nvSpPr>
            <p:spPr>
              <a:xfrm>
                <a:off x="3611724" y="1553415"/>
                <a:ext cx="2196244" cy="92166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/>
                  <a:t>r1</a:t>
                </a:r>
                <a:endParaRPr lang="ko-KR" altLang="en-US" dirty="0"/>
              </a:p>
            </p:txBody>
          </p:sp>
          <p:cxnSp>
            <p:nvCxnSpPr>
              <p:cNvPr id="5" name="직선 화살표 연결선 4"/>
              <p:cNvCxnSpPr/>
              <p:nvPr/>
            </p:nvCxnSpPr>
            <p:spPr>
              <a:xfrm>
                <a:off x="5222646" y="2471080"/>
                <a:ext cx="333294" cy="52587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직선 화살표 연결선 6"/>
              <p:cNvCxnSpPr/>
              <p:nvPr/>
            </p:nvCxnSpPr>
            <p:spPr>
              <a:xfrm flipH="1">
                <a:off x="3863752" y="2475084"/>
                <a:ext cx="247914" cy="52186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" name="그룹 22"/>
            <p:cNvGrpSpPr/>
            <p:nvPr/>
          </p:nvGrpSpPr>
          <p:grpSpPr>
            <a:xfrm>
              <a:off x="2455925" y="3012930"/>
              <a:ext cx="1839875" cy="995158"/>
              <a:chOff x="3611724" y="1553415"/>
              <a:chExt cx="2196244" cy="1443537"/>
            </a:xfrm>
          </p:grpSpPr>
          <p:sp>
            <p:nvSpPr>
              <p:cNvPr id="24" name="직사각형 23"/>
              <p:cNvSpPr/>
              <p:nvPr/>
            </p:nvSpPr>
            <p:spPr>
              <a:xfrm>
                <a:off x="3611724" y="1553415"/>
                <a:ext cx="2196244" cy="92166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/>
                  <a:t>r2</a:t>
                </a:r>
                <a:r>
                  <a:rPr lang="ko-KR" altLang="en-US" dirty="0" smtClean="0"/>
                  <a:t> </a:t>
                </a:r>
                <a:endParaRPr lang="ko-KR" altLang="en-US" dirty="0"/>
              </a:p>
            </p:txBody>
          </p:sp>
          <p:cxnSp>
            <p:nvCxnSpPr>
              <p:cNvPr id="25" name="직선 화살표 연결선 24"/>
              <p:cNvCxnSpPr/>
              <p:nvPr/>
            </p:nvCxnSpPr>
            <p:spPr>
              <a:xfrm>
                <a:off x="5222646" y="2471080"/>
                <a:ext cx="333294" cy="52587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직선 화살표 연결선 25"/>
              <p:cNvCxnSpPr/>
              <p:nvPr/>
            </p:nvCxnSpPr>
            <p:spPr>
              <a:xfrm flipH="1">
                <a:off x="3863752" y="2475084"/>
                <a:ext cx="247914" cy="52186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8" name="그룹 37"/>
            <p:cNvGrpSpPr/>
            <p:nvPr/>
          </p:nvGrpSpPr>
          <p:grpSpPr>
            <a:xfrm>
              <a:off x="1487488" y="4042942"/>
              <a:ext cx="1522755" cy="986551"/>
              <a:chOff x="3611724" y="1553415"/>
              <a:chExt cx="2196244" cy="1443537"/>
            </a:xfrm>
          </p:grpSpPr>
          <p:sp>
            <p:nvSpPr>
              <p:cNvPr id="39" name="직사각형 38"/>
              <p:cNvSpPr/>
              <p:nvPr/>
            </p:nvSpPr>
            <p:spPr>
              <a:xfrm>
                <a:off x="3611724" y="1553415"/>
                <a:ext cx="2196244" cy="92166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/>
                  <a:t>r4</a:t>
                </a:r>
                <a:r>
                  <a:rPr lang="ko-KR" altLang="en-US" dirty="0" smtClean="0"/>
                  <a:t> </a:t>
                </a:r>
                <a:endParaRPr lang="ko-KR" altLang="en-US" dirty="0"/>
              </a:p>
            </p:txBody>
          </p:sp>
          <p:cxnSp>
            <p:nvCxnSpPr>
              <p:cNvPr id="40" name="직선 화살표 연결선 39"/>
              <p:cNvCxnSpPr/>
              <p:nvPr/>
            </p:nvCxnSpPr>
            <p:spPr>
              <a:xfrm>
                <a:off x="5222646" y="2471080"/>
                <a:ext cx="333294" cy="52587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직선 화살표 연결선 40"/>
              <p:cNvCxnSpPr/>
              <p:nvPr/>
            </p:nvCxnSpPr>
            <p:spPr>
              <a:xfrm flipH="1">
                <a:off x="3863752" y="2475084"/>
                <a:ext cx="247914" cy="52186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6" name="그룹 45"/>
            <p:cNvGrpSpPr/>
            <p:nvPr/>
          </p:nvGrpSpPr>
          <p:grpSpPr>
            <a:xfrm>
              <a:off x="5320497" y="3004146"/>
              <a:ext cx="1839875" cy="995158"/>
              <a:chOff x="3611724" y="1553415"/>
              <a:chExt cx="2196244" cy="1443537"/>
            </a:xfrm>
          </p:grpSpPr>
          <p:sp>
            <p:nvSpPr>
              <p:cNvPr id="47" name="직사각형 46"/>
              <p:cNvSpPr/>
              <p:nvPr/>
            </p:nvSpPr>
            <p:spPr>
              <a:xfrm>
                <a:off x="3611724" y="1553415"/>
                <a:ext cx="2196244" cy="92166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/>
                  <a:t>r3</a:t>
                </a:r>
                <a:endParaRPr lang="ko-KR" altLang="en-US" dirty="0"/>
              </a:p>
            </p:txBody>
          </p:sp>
          <p:cxnSp>
            <p:nvCxnSpPr>
              <p:cNvPr id="48" name="직선 화살표 연결선 47"/>
              <p:cNvCxnSpPr/>
              <p:nvPr/>
            </p:nvCxnSpPr>
            <p:spPr>
              <a:xfrm>
                <a:off x="5222646" y="2471080"/>
                <a:ext cx="333294" cy="52587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직선 화살표 연결선 48"/>
              <p:cNvCxnSpPr/>
              <p:nvPr/>
            </p:nvCxnSpPr>
            <p:spPr>
              <a:xfrm flipH="1">
                <a:off x="3863752" y="2475084"/>
                <a:ext cx="247914" cy="52186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0" name="그룹 49"/>
            <p:cNvGrpSpPr/>
            <p:nvPr/>
          </p:nvGrpSpPr>
          <p:grpSpPr>
            <a:xfrm>
              <a:off x="3226331" y="4042942"/>
              <a:ext cx="1522755" cy="986551"/>
              <a:chOff x="3611724" y="1553415"/>
              <a:chExt cx="2196244" cy="1443537"/>
            </a:xfrm>
          </p:grpSpPr>
          <p:sp>
            <p:nvSpPr>
              <p:cNvPr id="51" name="직사각형 50"/>
              <p:cNvSpPr/>
              <p:nvPr/>
            </p:nvSpPr>
            <p:spPr>
              <a:xfrm>
                <a:off x="3611724" y="1553415"/>
                <a:ext cx="2196244" cy="92166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/>
                  <a:t>r5</a:t>
                </a:r>
                <a:r>
                  <a:rPr lang="ko-KR" altLang="en-US" dirty="0" smtClean="0"/>
                  <a:t> </a:t>
                </a:r>
                <a:endParaRPr lang="ko-KR" altLang="en-US" dirty="0"/>
              </a:p>
            </p:txBody>
          </p:sp>
          <p:cxnSp>
            <p:nvCxnSpPr>
              <p:cNvPr id="52" name="직선 화살표 연결선 51"/>
              <p:cNvCxnSpPr/>
              <p:nvPr/>
            </p:nvCxnSpPr>
            <p:spPr>
              <a:xfrm>
                <a:off x="5222646" y="2471080"/>
                <a:ext cx="333294" cy="52587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직선 화살표 연결선 52"/>
              <p:cNvCxnSpPr/>
              <p:nvPr/>
            </p:nvCxnSpPr>
            <p:spPr>
              <a:xfrm flipH="1">
                <a:off x="3863752" y="2475084"/>
                <a:ext cx="247914" cy="52186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4" name="그룹 53"/>
            <p:cNvGrpSpPr/>
            <p:nvPr/>
          </p:nvGrpSpPr>
          <p:grpSpPr>
            <a:xfrm>
              <a:off x="4923828" y="4042942"/>
              <a:ext cx="1522755" cy="986551"/>
              <a:chOff x="3611724" y="1553415"/>
              <a:chExt cx="2196244" cy="1443537"/>
            </a:xfrm>
          </p:grpSpPr>
          <p:sp>
            <p:nvSpPr>
              <p:cNvPr id="55" name="직사각형 54"/>
              <p:cNvSpPr/>
              <p:nvPr/>
            </p:nvSpPr>
            <p:spPr>
              <a:xfrm>
                <a:off x="3611724" y="1553415"/>
                <a:ext cx="2196244" cy="92166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/>
                  <a:t>r6</a:t>
                </a:r>
                <a:r>
                  <a:rPr lang="ko-KR" altLang="en-US" dirty="0" smtClean="0"/>
                  <a:t> </a:t>
                </a:r>
                <a:endParaRPr lang="ko-KR" altLang="en-US" dirty="0"/>
              </a:p>
            </p:txBody>
          </p:sp>
          <p:cxnSp>
            <p:nvCxnSpPr>
              <p:cNvPr id="56" name="직선 화살표 연결선 55"/>
              <p:cNvCxnSpPr/>
              <p:nvPr/>
            </p:nvCxnSpPr>
            <p:spPr>
              <a:xfrm>
                <a:off x="5222646" y="2471080"/>
                <a:ext cx="333294" cy="52587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직선 화살표 연결선 56"/>
              <p:cNvCxnSpPr/>
              <p:nvPr/>
            </p:nvCxnSpPr>
            <p:spPr>
              <a:xfrm flipH="1">
                <a:off x="3863752" y="2475084"/>
                <a:ext cx="247914" cy="52186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8" name="그룹 57"/>
            <p:cNvGrpSpPr/>
            <p:nvPr/>
          </p:nvGrpSpPr>
          <p:grpSpPr>
            <a:xfrm>
              <a:off x="6670026" y="4042942"/>
              <a:ext cx="1522755" cy="986551"/>
              <a:chOff x="3611724" y="1553415"/>
              <a:chExt cx="2196244" cy="1443537"/>
            </a:xfrm>
          </p:grpSpPr>
          <p:sp>
            <p:nvSpPr>
              <p:cNvPr id="59" name="직사각형 58"/>
              <p:cNvSpPr/>
              <p:nvPr/>
            </p:nvSpPr>
            <p:spPr>
              <a:xfrm>
                <a:off x="3611724" y="1553415"/>
                <a:ext cx="2196244" cy="92166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/>
                  <a:t>r7</a:t>
                </a:r>
                <a:r>
                  <a:rPr lang="ko-KR" altLang="en-US" dirty="0" smtClean="0"/>
                  <a:t> </a:t>
                </a:r>
                <a:endParaRPr lang="ko-KR" altLang="en-US" dirty="0"/>
              </a:p>
            </p:txBody>
          </p:sp>
          <p:cxnSp>
            <p:nvCxnSpPr>
              <p:cNvPr id="60" name="직선 화살표 연결선 59"/>
              <p:cNvCxnSpPr/>
              <p:nvPr/>
            </p:nvCxnSpPr>
            <p:spPr>
              <a:xfrm>
                <a:off x="5222646" y="2471080"/>
                <a:ext cx="333294" cy="52587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직선 화살표 연결선 60"/>
              <p:cNvCxnSpPr/>
              <p:nvPr/>
            </p:nvCxnSpPr>
            <p:spPr>
              <a:xfrm flipH="1">
                <a:off x="3863752" y="2475084"/>
                <a:ext cx="247914" cy="52186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0" name="TextBox 19"/>
          <p:cNvSpPr txBox="1"/>
          <p:nvPr/>
        </p:nvSpPr>
        <p:spPr>
          <a:xfrm>
            <a:off x="807061" y="1268759"/>
            <a:ext cx="1069674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랜덤 </a:t>
            </a:r>
            <a:r>
              <a:rPr lang="ko-KR" altLang="en-US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포레스트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 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고려해야 할 요소들을 랜덤으로 나눠서 여러 개의 </a:t>
            </a:r>
            <a:r>
              <a:rPr lang="ko-KR" altLang="en-US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트리를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만든다음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앙상블을 통해 분류</a:t>
            </a:r>
            <a:endParaRPr lang="en-US" altLang="ko-KR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예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 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건강 위험을 분류 하는 문제</a:t>
            </a:r>
            <a:endParaRPr lang="en-US" altLang="ko-KR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고려해야 할 요소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 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성별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키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몸무게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거주지역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운동량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흡연유무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음주 여부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혈압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혈당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</a:t>
            </a:r>
            <a:r>
              <a:rPr lang="ko-KR" altLang="en-US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근육량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기초 대사량 등 </a:t>
            </a:r>
          </a:p>
        </p:txBody>
      </p:sp>
      <p:grpSp>
        <p:nvGrpSpPr>
          <p:cNvPr id="91" name="그룹 90"/>
          <p:cNvGrpSpPr/>
          <p:nvPr/>
        </p:nvGrpSpPr>
        <p:grpSpPr>
          <a:xfrm>
            <a:off x="3958985" y="3202179"/>
            <a:ext cx="3024336" cy="1558043"/>
            <a:chOff x="1487488" y="1553415"/>
            <a:chExt cx="6705293" cy="3476078"/>
          </a:xfrm>
        </p:grpSpPr>
        <p:grpSp>
          <p:nvGrpSpPr>
            <p:cNvPr id="92" name="그룹 91"/>
            <p:cNvGrpSpPr/>
            <p:nvPr/>
          </p:nvGrpSpPr>
          <p:grpSpPr>
            <a:xfrm>
              <a:off x="3611724" y="1553415"/>
              <a:ext cx="2196244" cy="1443537"/>
              <a:chOff x="3611724" y="1553415"/>
              <a:chExt cx="2196244" cy="1443537"/>
            </a:xfrm>
          </p:grpSpPr>
          <p:sp>
            <p:nvSpPr>
              <p:cNvPr id="117" name="직사각형 116"/>
              <p:cNvSpPr/>
              <p:nvPr/>
            </p:nvSpPr>
            <p:spPr>
              <a:xfrm>
                <a:off x="3611724" y="1553415"/>
                <a:ext cx="2196244" cy="92166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/>
                  <a:t>r8</a:t>
                </a:r>
                <a:endParaRPr lang="ko-KR" altLang="en-US" dirty="0"/>
              </a:p>
            </p:txBody>
          </p:sp>
          <p:cxnSp>
            <p:nvCxnSpPr>
              <p:cNvPr id="118" name="직선 화살표 연결선 117"/>
              <p:cNvCxnSpPr/>
              <p:nvPr/>
            </p:nvCxnSpPr>
            <p:spPr>
              <a:xfrm>
                <a:off x="5222646" y="2471080"/>
                <a:ext cx="333294" cy="52587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직선 화살표 연결선 118"/>
              <p:cNvCxnSpPr/>
              <p:nvPr/>
            </p:nvCxnSpPr>
            <p:spPr>
              <a:xfrm flipH="1">
                <a:off x="3863752" y="2475084"/>
                <a:ext cx="247914" cy="52186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3" name="그룹 92"/>
            <p:cNvGrpSpPr/>
            <p:nvPr/>
          </p:nvGrpSpPr>
          <p:grpSpPr>
            <a:xfrm>
              <a:off x="2455925" y="3012930"/>
              <a:ext cx="1839875" cy="995158"/>
              <a:chOff x="3611724" y="1553415"/>
              <a:chExt cx="2196244" cy="1443537"/>
            </a:xfrm>
          </p:grpSpPr>
          <p:sp>
            <p:nvSpPr>
              <p:cNvPr id="114" name="직사각형 113"/>
              <p:cNvSpPr/>
              <p:nvPr/>
            </p:nvSpPr>
            <p:spPr>
              <a:xfrm>
                <a:off x="3611724" y="1553415"/>
                <a:ext cx="2196244" cy="92166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/>
                  <a:t>r9</a:t>
                </a:r>
                <a:r>
                  <a:rPr lang="ko-KR" altLang="en-US" dirty="0" smtClean="0"/>
                  <a:t> </a:t>
                </a:r>
                <a:endParaRPr lang="ko-KR" altLang="en-US" dirty="0"/>
              </a:p>
            </p:txBody>
          </p:sp>
          <p:cxnSp>
            <p:nvCxnSpPr>
              <p:cNvPr id="115" name="직선 화살표 연결선 114"/>
              <p:cNvCxnSpPr/>
              <p:nvPr/>
            </p:nvCxnSpPr>
            <p:spPr>
              <a:xfrm>
                <a:off x="5222646" y="2471080"/>
                <a:ext cx="333294" cy="52587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직선 화살표 연결선 115"/>
              <p:cNvCxnSpPr/>
              <p:nvPr/>
            </p:nvCxnSpPr>
            <p:spPr>
              <a:xfrm flipH="1">
                <a:off x="3863752" y="2475084"/>
                <a:ext cx="247914" cy="52186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4" name="그룹 93"/>
            <p:cNvGrpSpPr/>
            <p:nvPr/>
          </p:nvGrpSpPr>
          <p:grpSpPr>
            <a:xfrm>
              <a:off x="1487488" y="4042942"/>
              <a:ext cx="1522755" cy="986551"/>
              <a:chOff x="3611724" y="1553415"/>
              <a:chExt cx="2196244" cy="1443537"/>
            </a:xfrm>
          </p:grpSpPr>
          <p:sp>
            <p:nvSpPr>
              <p:cNvPr id="111" name="직사각형 110"/>
              <p:cNvSpPr/>
              <p:nvPr/>
            </p:nvSpPr>
            <p:spPr>
              <a:xfrm>
                <a:off x="3611724" y="1553415"/>
                <a:ext cx="2196244" cy="92166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/>
                  <a:t>r11</a:t>
                </a:r>
                <a:r>
                  <a:rPr lang="ko-KR" altLang="en-US" dirty="0" smtClean="0"/>
                  <a:t> </a:t>
                </a:r>
                <a:endParaRPr lang="ko-KR" altLang="en-US" dirty="0"/>
              </a:p>
            </p:txBody>
          </p:sp>
          <p:cxnSp>
            <p:nvCxnSpPr>
              <p:cNvPr id="112" name="직선 화살표 연결선 111"/>
              <p:cNvCxnSpPr/>
              <p:nvPr/>
            </p:nvCxnSpPr>
            <p:spPr>
              <a:xfrm>
                <a:off x="5222646" y="2471080"/>
                <a:ext cx="333294" cy="52587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직선 화살표 연결선 112"/>
              <p:cNvCxnSpPr/>
              <p:nvPr/>
            </p:nvCxnSpPr>
            <p:spPr>
              <a:xfrm flipH="1">
                <a:off x="3863752" y="2475084"/>
                <a:ext cx="247914" cy="52186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5" name="그룹 94"/>
            <p:cNvGrpSpPr/>
            <p:nvPr/>
          </p:nvGrpSpPr>
          <p:grpSpPr>
            <a:xfrm>
              <a:off x="5320497" y="3004146"/>
              <a:ext cx="1839875" cy="995158"/>
              <a:chOff x="3611724" y="1553415"/>
              <a:chExt cx="2196244" cy="1443537"/>
            </a:xfrm>
          </p:grpSpPr>
          <p:sp>
            <p:nvSpPr>
              <p:cNvPr id="108" name="직사각형 107"/>
              <p:cNvSpPr/>
              <p:nvPr/>
            </p:nvSpPr>
            <p:spPr>
              <a:xfrm>
                <a:off x="3611724" y="1553415"/>
                <a:ext cx="2196244" cy="92166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/>
                  <a:t>r10</a:t>
                </a:r>
                <a:endParaRPr lang="ko-KR" altLang="en-US" dirty="0"/>
              </a:p>
            </p:txBody>
          </p:sp>
          <p:cxnSp>
            <p:nvCxnSpPr>
              <p:cNvPr id="109" name="직선 화살표 연결선 108"/>
              <p:cNvCxnSpPr/>
              <p:nvPr/>
            </p:nvCxnSpPr>
            <p:spPr>
              <a:xfrm>
                <a:off x="5222646" y="2471080"/>
                <a:ext cx="333294" cy="52587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직선 화살표 연결선 109"/>
              <p:cNvCxnSpPr/>
              <p:nvPr/>
            </p:nvCxnSpPr>
            <p:spPr>
              <a:xfrm flipH="1">
                <a:off x="3863752" y="2475084"/>
                <a:ext cx="247914" cy="52186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6" name="그룹 95"/>
            <p:cNvGrpSpPr/>
            <p:nvPr/>
          </p:nvGrpSpPr>
          <p:grpSpPr>
            <a:xfrm>
              <a:off x="3226331" y="4042942"/>
              <a:ext cx="1522755" cy="986551"/>
              <a:chOff x="3611724" y="1553415"/>
              <a:chExt cx="2196244" cy="1443537"/>
            </a:xfrm>
          </p:grpSpPr>
          <p:sp>
            <p:nvSpPr>
              <p:cNvPr id="105" name="직사각형 104"/>
              <p:cNvSpPr/>
              <p:nvPr/>
            </p:nvSpPr>
            <p:spPr>
              <a:xfrm>
                <a:off x="3611724" y="1553415"/>
                <a:ext cx="2196244" cy="92166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/>
                  <a:t>r12</a:t>
                </a:r>
                <a:r>
                  <a:rPr lang="ko-KR" altLang="en-US" dirty="0" smtClean="0"/>
                  <a:t> </a:t>
                </a:r>
                <a:endParaRPr lang="ko-KR" altLang="en-US" dirty="0"/>
              </a:p>
            </p:txBody>
          </p:sp>
          <p:cxnSp>
            <p:nvCxnSpPr>
              <p:cNvPr id="106" name="직선 화살표 연결선 105"/>
              <p:cNvCxnSpPr/>
              <p:nvPr/>
            </p:nvCxnSpPr>
            <p:spPr>
              <a:xfrm>
                <a:off x="5222646" y="2471080"/>
                <a:ext cx="333294" cy="52587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직선 화살표 연결선 106"/>
              <p:cNvCxnSpPr/>
              <p:nvPr/>
            </p:nvCxnSpPr>
            <p:spPr>
              <a:xfrm flipH="1">
                <a:off x="3863752" y="2475084"/>
                <a:ext cx="247914" cy="52186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7" name="그룹 96"/>
            <p:cNvGrpSpPr/>
            <p:nvPr/>
          </p:nvGrpSpPr>
          <p:grpSpPr>
            <a:xfrm>
              <a:off x="4923828" y="4042942"/>
              <a:ext cx="1522755" cy="986551"/>
              <a:chOff x="3611724" y="1553415"/>
              <a:chExt cx="2196244" cy="1443537"/>
            </a:xfrm>
          </p:grpSpPr>
          <p:sp>
            <p:nvSpPr>
              <p:cNvPr id="102" name="직사각형 101"/>
              <p:cNvSpPr/>
              <p:nvPr/>
            </p:nvSpPr>
            <p:spPr>
              <a:xfrm>
                <a:off x="3611724" y="1553415"/>
                <a:ext cx="2196244" cy="92166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/>
                  <a:t>r13</a:t>
                </a:r>
                <a:r>
                  <a:rPr lang="ko-KR" altLang="en-US" dirty="0" smtClean="0"/>
                  <a:t> </a:t>
                </a:r>
                <a:endParaRPr lang="ko-KR" altLang="en-US" dirty="0"/>
              </a:p>
            </p:txBody>
          </p:sp>
          <p:cxnSp>
            <p:nvCxnSpPr>
              <p:cNvPr id="103" name="직선 화살표 연결선 102"/>
              <p:cNvCxnSpPr/>
              <p:nvPr/>
            </p:nvCxnSpPr>
            <p:spPr>
              <a:xfrm>
                <a:off x="5222646" y="2471080"/>
                <a:ext cx="333294" cy="52587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직선 화살표 연결선 103"/>
              <p:cNvCxnSpPr/>
              <p:nvPr/>
            </p:nvCxnSpPr>
            <p:spPr>
              <a:xfrm flipH="1">
                <a:off x="3863752" y="2475084"/>
                <a:ext cx="247914" cy="52186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8" name="그룹 97"/>
            <p:cNvGrpSpPr/>
            <p:nvPr/>
          </p:nvGrpSpPr>
          <p:grpSpPr>
            <a:xfrm>
              <a:off x="6670026" y="4042942"/>
              <a:ext cx="1522755" cy="986551"/>
              <a:chOff x="3611724" y="1553415"/>
              <a:chExt cx="2196244" cy="1443537"/>
            </a:xfrm>
          </p:grpSpPr>
          <p:sp>
            <p:nvSpPr>
              <p:cNvPr id="99" name="직사각형 98"/>
              <p:cNvSpPr/>
              <p:nvPr/>
            </p:nvSpPr>
            <p:spPr>
              <a:xfrm>
                <a:off x="3611724" y="1553415"/>
                <a:ext cx="2196244" cy="92166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/>
                  <a:t>r14</a:t>
                </a:r>
                <a:r>
                  <a:rPr lang="ko-KR" altLang="en-US" dirty="0" smtClean="0"/>
                  <a:t> </a:t>
                </a:r>
                <a:endParaRPr lang="ko-KR" altLang="en-US" dirty="0"/>
              </a:p>
            </p:txBody>
          </p:sp>
          <p:cxnSp>
            <p:nvCxnSpPr>
              <p:cNvPr id="100" name="직선 화살표 연결선 99"/>
              <p:cNvCxnSpPr/>
              <p:nvPr/>
            </p:nvCxnSpPr>
            <p:spPr>
              <a:xfrm>
                <a:off x="5222646" y="2471080"/>
                <a:ext cx="333294" cy="52587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직선 화살표 연결선 100"/>
              <p:cNvCxnSpPr/>
              <p:nvPr/>
            </p:nvCxnSpPr>
            <p:spPr>
              <a:xfrm flipH="1">
                <a:off x="3863752" y="2475084"/>
                <a:ext cx="247914" cy="52186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20" name="그룹 119"/>
          <p:cNvGrpSpPr/>
          <p:nvPr/>
        </p:nvGrpSpPr>
        <p:grpSpPr>
          <a:xfrm>
            <a:off x="7392144" y="3164958"/>
            <a:ext cx="3024336" cy="1558043"/>
            <a:chOff x="1487488" y="1553415"/>
            <a:chExt cx="6705293" cy="3476078"/>
          </a:xfrm>
        </p:grpSpPr>
        <p:grpSp>
          <p:nvGrpSpPr>
            <p:cNvPr id="121" name="그룹 120"/>
            <p:cNvGrpSpPr/>
            <p:nvPr/>
          </p:nvGrpSpPr>
          <p:grpSpPr>
            <a:xfrm>
              <a:off x="3611724" y="1553415"/>
              <a:ext cx="2196244" cy="1443537"/>
              <a:chOff x="3611724" y="1553415"/>
              <a:chExt cx="2196244" cy="1443537"/>
            </a:xfrm>
          </p:grpSpPr>
          <p:sp>
            <p:nvSpPr>
              <p:cNvPr id="146" name="직사각형 145"/>
              <p:cNvSpPr/>
              <p:nvPr/>
            </p:nvSpPr>
            <p:spPr>
              <a:xfrm>
                <a:off x="3611724" y="1553415"/>
                <a:ext cx="2196244" cy="92166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/>
                  <a:t>r15</a:t>
                </a:r>
                <a:endParaRPr lang="ko-KR" altLang="en-US" dirty="0"/>
              </a:p>
            </p:txBody>
          </p:sp>
          <p:cxnSp>
            <p:nvCxnSpPr>
              <p:cNvPr id="147" name="직선 화살표 연결선 146"/>
              <p:cNvCxnSpPr/>
              <p:nvPr/>
            </p:nvCxnSpPr>
            <p:spPr>
              <a:xfrm>
                <a:off x="5222646" y="2471080"/>
                <a:ext cx="333294" cy="52587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직선 화살표 연결선 147"/>
              <p:cNvCxnSpPr/>
              <p:nvPr/>
            </p:nvCxnSpPr>
            <p:spPr>
              <a:xfrm flipH="1">
                <a:off x="3863752" y="2475084"/>
                <a:ext cx="247914" cy="52186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2" name="그룹 121"/>
            <p:cNvGrpSpPr/>
            <p:nvPr/>
          </p:nvGrpSpPr>
          <p:grpSpPr>
            <a:xfrm>
              <a:off x="2455925" y="3012930"/>
              <a:ext cx="1839875" cy="995158"/>
              <a:chOff x="3611724" y="1553415"/>
              <a:chExt cx="2196244" cy="1443537"/>
            </a:xfrm>
          </p:grpSpPr>
          <p:sp>
            <p:nvSpPr>
              <p:cNvPr id="143" name="직사각형 142"/>
              <p:cNvSpPr/>
              <p:nvPr/>
            </p:nvSpPr>
            <p:spPr>
              <a:xfrm>
                <a:off x="3611724" y="1553415"/>
                <a:ext cx="2196244" cy="92166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/>
                  <a:t>r16</a:t>
                </a:r>
                <a:r>
                  <a:rPr lang="ko-KR" altLang="en-US" dirty="0" smtClean="0"/>
                  <a:t> </a:t>
                </a:r>
                <a:endParaRPr lang="ko-KR" altLang="en-US" dirty="0"/>
              </a:p>
            </p:txBody>
          </p:sp>
          <p:cxnSp>
            <p:nvCxnSpPr>
              <p:cNvPr id="144" name="직선 화살표 연결선 143"/>
              <p:cNvCxnSpPr/>
              <p:nvPr/>
            </p:nvCxnSpPr>
            <p:spPr>
              <a:xfrm>
                <a:off x="5222646" y="2471080"/>
                <a:ext cx="333294" cy="52587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직선 화살표 연결선 144"/>
              <p:cNvCxnSpPr/>
              <p:nvPr/>
            </p:nvCxnSpPr>
            <p:spPr>
              <a:xfrm flipH="1">
                <a:off x="3863752" y="2475084"/>
                <a:ext cx="247914" cy="52186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3" name="그룹 122"/>
            <p:cNvGrpSpPr/>
            <p:nvPr/>
          </p:nvGrpSpPr>
          <p:grpSpPr>
            <a:xfrm>
              <a:off x="1487488" y="4042942"/>
              <a:ext cx="1522755" cy="986551"/>
              <a:chOff x="3611724" y="1553415"/>
              <a:chExt cx="2196244" cy="1443537"/>
            </a:xfrm>
          </p:grpSpPr>
          <p:sp>
            <p:nvSpPr>
              <p:cNvPr id="140" name="직사각형 139"/>
              <p:cNvSpPr/>
              <p:nvPr/>
            </p:nvSpPr>
            <p:spPr>
              <a:xfrm>
                <a:off x="3611724" y="1553415"/>
                <a:ext cx="2196244" cy="92166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/>
                  <a:t>r18</a:t>
                </a:r>
                <a:r>
                  <a:rPr lang="ko-KR" altLang="en-US" dirty="0" smtClean="0"/>
                  <a:t> </a:t>
                </a:r>
                <a:endParaRPr lang="ko-KR" altLang="en-US" dirty="0"/>
              </a:p>
            </p:txBody>
          </p:sp>
          <p:cxnSp>
            <p:nvCxnSpPr>
              <p:cNvPr id="141" name="직선 화살표 연결선 140"/>
              <p:cNvCxnSpPr/>
              <p:nvPr/>
            </p:nvCxnSpPr>
            <p:spPr>
              <a:xfrm>
                <a:off x="5222646" y="2471080"/>
                <a:ext cx="333294" cy="52587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직선 화살표 연결선 141"/>
              <p:cNvCxnSpPr/>
              <p:nvPr/>
            </p:nvCxnSpPr>
            <p:spPr>
              <a:xfrm flipH="1">
                <a:off x="3863752" y="2475084"/>
                <a:ext cx="247914" cy="52186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4" name="그룹 123"/>
            <p:cNvGrpSpPr/>
            <p:nvPr/>
          </p:nvGrpSpPr>
          <p:grpSpPr>
            <a:xfrm>
              <a:off x="5320497" y="3004146"/>
              <a:ext cx="1839875" cy="995158"/>
              <a:chOff x="3611724" y="1553415"/>
              <a:chExt cx="2196244" cy="1443537"/>
            </a:xfrm>
          </p:grpSpPr>
          <p:sp>
            <p:nvSpPr>
              <p:cNvPr id="137" name="직사각형 136"/>
              <p:cNvSpPr/>
              <p:nvPr/>
            </p:nvSpPr>
            <p:spPr>
              <a:xfrm>
                <a:off x="3611724" y="1553415"/>
                <a:ext cx="2196244" cy="92166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/>
                  <a:t>r17</a:t>
                </a:r>
                <a:endParaRPr lang="ko-KR" altLang="en-US" dirty="0"/>
              </a:p>
            </p:txBody>
          </p:sp>
          <p:cxnSp>
            <p:nvCxnSpPr>
              <p:cNvPr id="138" name="직선 화살표 연결선 137"/>
              <p:cNvCxnSpPr/>
              <p:nvPr/>
            </p:nvCxnSpPr>
            <p:spPr>
              <a:xfrm>
                <a:off x="5222646" y="2471080"/>
                <a:ext cx="333294" cy="52587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직선 화살표 연결선 138"/>
              <p:cNvCxnSpPr/>
              <p:nvPr/>
            </p:nvCxnSpPr>
            <p:spPr>
              <a:xfrm flipH="1">
                <a:off x="3863752" y="2475084"/>
                <a:ext cx="247914" cy="52186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5" name="그룹 124"/>
            <p:cNvGrpSpPr/>
            <p:nvPr/>
          </p:nvGrpSpPr>
          <p:grpSpPr>
            <a:xfrm>
              <a:off x="3226331" y="4042942"/>
              <a:ext cx="1522755" cy="986551"/>
              <a:chOff x="3611724" y="1553415"/>
              <a:chExt cx="2196244" cy="1443537"/>
            </a:xfrm>
          </p:grpSpPr>
          <p:sp>
            <p:nvSpPr>
              <p:cNvPr id="134" name="직사각형 133"/>
              <p:cNvSpPr/>
              <p:nvPr/>
            </p:nvSpPr>
            <p:spPr>
              <a:xfrm>
                <a:off x="3611724" y="1553415"/>
                <a:ext cx="2196244" cy="92166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/>
                  <a:t>r19</a:t>
                </a:r>
                <a:r>
                  <a:rPr lang="ko-KR" altLang="en-US" dirty="0" smtClean="0"/>
                  <a:t> </a:t>
                </a:r>
                <a:endParaRPr lang="ko-KR" altLang="en-US" dirty="0"/>
              </a:p>
            </p:txBody>
          </p:sp>
          <p:cxnSp>
            <p:nvCxnSpPr>
              <p:cNvPr id="135" name="직선 화살표 연결선 134"/>
              <p:cNvCxnSpPr/>
              <p:nvPr/>
            </p:nvCxnSpPr>
            <p:spPr>
              <a:xfrm>
                <a:off x="5222646" y="2471080"/>
                <a:ext cx="333294" cy="52587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직선 화살표 연결선 135"/>
              <p:cNvCxnSpPr/>
              <p:nvPr/>
            </p:nvCxnSpPr>
            <p:spPr>
              <a:xfrm flipH="1">
                <a:off x="3863752" y="2475084"/>
                <a:ext cx="247914" cy="52186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6" name="그룹 125"/>
            <p:cNvGrpSpPr/>
            <p:nvPr/>
          </p:nvGrpSpPr>
          <p:grpSpPr>
            <a:xfrm>
              <a:off x="4923828" y="4042942"/>
              <a:ext cx="1522755" cy="986551"/>
              <a:chOff x="3611724" y="1553415"/>
              <a:chExt cx="2196244" cy="1443537"/>
            </a:xfrm>
          </p:grpSpPr>
          <p:sp>
            <p:nvSpPr>
              <p:cNvPr id="131" name="직사각형 130"/>
              <p:cNvSpPr/>
              <p:nvPr/>
            </p:nvSpPr>
            <p:spPr>
              <a:xfrm>
                <a:off x="3611724" y="1553415"/>
                <a:ext cx="2196244" cy="92166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/>
                  <a:t>r20</a:t>
                </a:r>
                <a:r>
                  <a:rPr lang="ko-KR" altLang="en-US" dirty="0" smtClean="0"/>
                  <a:t> </a:t>
                </a:r>
                <a:endParaRPr lang="ko-KR" altLang="en-US" dirty="0"/>
              </a:p>
            </p:txBody>
          </p:sp>
          <p:cxnSp>
            <p:nvCxnSpPr>
              <p:cNvPr id="132" name="직선 화살표 연결선 131"/>
              <p:cNvCxnSpPr/>
              <p:nvPr/>
            </p:nvCxnSpPr>
            <p:spPr>
              <a:xfrm>
                <a:off x="5222646" y="2471080"/>
                <a:ext cx="333294" cy="52587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직선 화살표 연결선 132"/>
              <p:cNvCxnSpPr/>
              <p:nvPr/>
            </p:nvCxnSpPr>
            <p:spPr>
              <a:xfrm flipH="1">
                <a:off x="3863752" y="2475084"/>
                <a:ext cx="247914" cy="52186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7" name="그룹 126"/>
            <p:cNvGrpSpPr/>
            <p:nvPr/>
          </p:nvGrpSpPr>
          <p:grpSpPr>
            <a:xfrm>
              <a:off x="6670026" y="4042942"/>
              <a:ext cx="1522755" cy="986551"/>
              <a:chOff x="3611724" y="1553415"/>
              <a:chExt cx="2196244" cy="1443537"/>
            </a:xfrm>
          </p:grpSpPr>
          <p:sp>
            <p:nvSpPr>
              <p:cNvPr id="128" name="직사각형 127"/>
              <p:cNvSpPr/>
              <p:nvPr/>
            </p:nvSpPr>
            <p:spPr>
              <a:xfrm>
                <a:off x="3611724" y="1553415"/>
                <a:ext cx="2196244" cy="92166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/>
                  <a:t>r21</a:t>
                </a:r>
                <a:r>
                  <a:rPr lang="ko-KR" altLang="en-US" dirty="0" smtClean="0"/>
                  <a:t> </a:t>
                </a:r>
                <a:endParaRPr lang="ko-KR" altLang="en-US" dirty="0"/>
              </a:p>
            </p:txBody>
          </p:sp>
          <p:cxnSp>
            <p:nvCxnSpPr>
              <p:cNvPr id="129" name="직선 화살표 연결선 128"/>
              <p:cNvCxnSpPr/>
              <p:nvPr/>
            </p:nvCxnSpPr>
            <p:spPr>
              <a:xfrm>
                <a:off x="5222646" y="2471080"/>
                <a:ext cx="333294" cy="52587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직선 화살표 연결선 129"/>
              <p:cNvCxnSpPr/>
              <p:nvPr/>
            </p:nvCxnSpPr>
            <p:spPr>
              <a:xfrm flipH="1">
                <a:off x="3863752" y="2475084"/>
                <a:ext cx="247914" cy="52186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1" name="TextBox 20"/>
          <p:cNvSpPr txBox="1"/>
          <p:nvPr/>
        </p:nvSpPr>
        <p:spPr>
          <a:xfrm>
            <a:off x="1917983" y="5640720"/>
            <a:ext cx="116517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건강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217887" y="5640719"/>
            <a:ext cx="1095583" cy="452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위험</a:t>
            </a:r>
          </a:p>
        </p:txBody>
      </p:sp>
      <p:sp>
        <p:nvSpPr>
          <p:cNvPr id="6144" name="TextBox 6143"/>
          <p:cNvSpPr txBox="1"/>
          <p:nvPr/>
        </p:nvSpPr>
        <p:spPr>
          <a:xfrm>
            <a:off x="8625435" y="5640718"/>
            <a:ext cx="105313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건강</a:t>
            </a:r>
          </a:p>
        </p:txBody>
      </p:sp>
      <p:sp>
        <p:nvSpPr>
          <p:cNvPr id="6" name="타원 5"/>
          <p:cNvSpPr/>
          <p:nvPr/>
        </p:nvSpPr>
        <p:spPr>
          <a:xfrm>
            <a:off x="2120233" y="4941168"/>
            <a:ext cx="157629" cy="1598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9" name="타원 148"/>
          <p:cNvSpPr/>
          <p:nvPr/>
        </p:nvSpPr>
        <p:spPr>
          <a:xfrm>
            <a:off x="2121947" y="5229200"/>
            <a:ext cx="157629" cy="1598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0" name="타원 149"/>
          <p:cNvSpPr/>
          <p:nvPr/>
        </p:nvSpPr>
        <p:spPr>
          <a:xfrm>
            <a:off x="2137933" y="5501387"/>
            <a:ext cx="157629" cy="1598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1" name="타원 150"/>
          <p:cNvSpPr/>
          <p:nvPr/>
        </p:nvSpPr>
        <p:spPr>
          <a:xfrm>
            <a:off x="5430088" y="4952041"/>
            <a:ext cx="157629" cy="1598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2" name="타원 151"/>
          <p:cNvSpPr/>
          <p:nvPr/>
        </p:nvSpPr>
        <p:spPr>
          <a:xfrm>
            <a:off x="5431802" y="5240073"/>
            <a:ext cx="157629" cy="1598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3" name="타원 152"/>
          <p:cNvSpPr/>
          <p:nvPr/>
        </p:nvSpPr>
        <p:spPr>
          <a:xfrm>
            <a:off x="5447788" y="5512260"/>
            <a:ext cx="157629" cy="1598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4" name="타원 153"/>
          <p:cNvSpPr/>
          <p:nvPr/>
        </p:nvSpPr>
        <p:spPr>
          <a:xfrm>
            <a:off x="8851437" y="4940110"/>
            <a:ext cx="157629" cy="1598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5" name="타원 154"/>
          <p:cNvSpPr/>
          <p:nvPr/>
        </p:nvSpPr>
        <p:spPr>
          <a:xfrm>
            <a:off x="8853151" y="5228142"/>
            <a:ext cx="157629" cy="1598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6" name="타원 155"/>
          <p:cNvSpPr/>
          <p:nvPr/>
        </p:nvSpPr>
        <p:spPr>
          <a:xfrm>
            <a:off x="8869137" y="5500329"/>
            <a:ext cx="157629" cy="1598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3069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타원 8"/>
          <p:cNvSpPr/>
          <p:nvPr/>
        </p:nvSpPr>
        <p:spPr>
          <a:xfrm>
            <a:off x="114245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2136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162390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35360" y="260648"/>
            <a:ext cx="11593288" cy="633670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2700">
                <a:solidFill>
                  <a:prstClr val="white">
                    <a:lumMod val="50000"/>
                  </a:prstClr>
                </a:solidFill>
                <a:bevel/>
              </a:ln>
              <a:solidFill>
                <a:prstClr val="white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51384" y="298874"/>
            <a:ext cx="5473178" cy="573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1.2.4 </a:t>
            </a:r>
            <a:r>
              <a:rPr lang="ko-KR" altLang="en-US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랜덤 </a:t>
            </a:r>
            <a:r>
              <a:rPr lang="ko-KR" altLang="en-US" sz="2400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포레스트</a:t>
            </a:r>
            <a:endParaRPr lang="ko-KR" altLang="en-US" sz="24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33" name="직선 연결선 32"/>
          <p:cNvCxnSpPr/>
          <p:nvPr/>
        </p:nvCxnSpPr>
        <p:spPr>
          <a:xfrm>
            <a:off x="3431704" y="712048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3431704" y="620688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그룹 18"/>
          <p:cNvGrpSpPr/>
          <p:nvPr/>
        </p:nvGrpSpPr>
        <p:grpSpPr>
          <a:xfrm>
            <a:off x="666830" y="3202179"/>
            <a:ext cx="3024336" cy="1558043"/>
            <a:chOff x="1487488" y="1553415"/>
            <a:chExt cx="6705293" cy="3476078"/>
          </a:xfrm>
        </p:grpSpPr>
        <p:grpSp>
          <p:nvGrpSpPr>
            <p:cNvPr id="18" name="그룹 17"/>
            <p:cNvGrpSpPr/>
            <p:nvPr/>
          </p:nvGrpSpPr>
          <p:grpSpPr>
            <a:xfrm>
              <a:off x="3611724" y="1553415"/>
              <a:ext cx="2196244" cy="1443537"/>
              <a:chOff x="3611724" y="1553415"/>
              <a:chExt cx="2196244" cy="1443537"/>
            </a:xfrm>
          </p:grpSpPr>
          <p:sp>
            <p:nvSpPr>
              <p:cNvPr id="2" name="직사각형 1"/>
              <p:cNvSpPr/>
              <p:nvPr/>
            </p:nvSpPr>
            <p:spPr>
              <a:xfrm>
                <a:off x="3611724" y="1553415"/>
                <a:ext cx="2196244" cy="92166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/>
                  <a:t>r1</a:t>
                </a:r>
                <a:endParaRPr lang="ko-KR" altLang="en-US" dirty="0"/>
              </a:p>
            </p:txBody>
          </p:sp>
          <p:cxnSp>
            <p:nvCxnSpPr>
              <p:cNvPr id="5" name="직선 화살표 연결선 4"/>
              <p:cNvCxnSpPr/>
              <p:nvPr/>
            </p:nvCxnSpPr>
            <p:spPr>
              <a:xfrm>
                <a:off x="5222646" y="2471080"/>
                <a:ext cx="333294" cy="52587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직선 화살표 연결선 6"/>
              <p:cNvCxnSpPr/>
              <p:nvPr/>
            </p:nvCxnSpPr>
            <p:spPr>
              <a:xfrm flipH="1">
                <a:off x="3863752" y="2475084"/>
                <a:ext cx="247914" cy="52186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" name="그룹 22"/>
            <p:cNvGrpSpPr/>
            <p:nvPr/>
          </p:nvGrpSpPr>
          <p:grpSpPr>
            <a:xfrm>
              <a:off x="2455925" y="3012930"/>
              <a:ext cx="1839875" cy="995158"/>
              <a:chOff x="3611724" y="1553415"/>
              <a:chExt cx="2196244" cy="1443537"/>
            </a:xfrm>
          </p:grpSpPr>
          <p:sp>
            <p:nvSpPr>
              <p:cNvPr id="24" name="직사각형 23"/>
              <p:cNvSpPr/>
              <p:nvPr/>
            </p:nvSpPr>
            <p:spPr>
              <a:xfrm>
                <a:off x="3611724" y="1553415"/>
                <a:ext cx="2196244" cy="92166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/>
                  <a:t>r2</a:t>
                </a:r>
                <a:r>
                  <a:rPr lang="ko-KR" altLang="en-US" dirty="0" smtClean="0"/>
                  <a:t> </a:t>
                </a:r>
                <a:endParaRPr lang="ko-KR" altLang="en-US" dirty="0"/>
              </a:p>
            </p:txBody>
          </p:sp>
          <p:cxnSp>
            <p:nvCxnSpPr>
              <p:cNvPr id="25" name="직선 화살표 연결선 24"/>
              <p:cNvCxnSpPr/>
              <p:nvPr/>
            </p:nvCxnSpPr>
            <p:spPr>
              <a:xfrm>
                <a:off x="5222646" y="2471080"/>
                <a:ext cx="333294" cy="52587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직선 화살표 연결선 25"/>
              <p:cNvCxnSpPr/>
              <p:nvPr/>
            </p:nvCxnSpPr>
            <p:spPr>
              <a:xfrm flipH="1">
                <a:off x="3863752" y="2475084"/>
                <a:ext cx="247914" cy="52186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8" name="그룹 37"/>
            <p:cNvGrpSpPr/>
            <p:nvPr/>
          </p:nvGrpSpPr>
          <p:grpSpPr>
            <a:xfrm>
              <a:off x="1487488" y="4042942"/>
              <a:ext cx="1522755" cy="986551"/>
              <a:chOff x="3611724" y="1553415"/>
              <a:chExt cx="2196244" cy="1443537"/>
            </a:xfrm>
          </p:grpSpPr>
          <p:sp>
            <p:nvSpPr>
              <p:cNvPr id="39" name="직사각형 38"/>
              <p:cNvSpPr/>
              <p:nvPr/>
            </p:nvSpPr>
            <p:spPr>
              <a:xfrm>
                <a:off x="3611724" y="1553415"/>
                <a:ext cx="2196244" cy="92166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/>
                  <a:t>r4</a:t>
                </a:r>
                <a:r>
                  <a:rPr lang="ko-KR" altLang="en-US" dirty="0" smtClean="0"/>
                  <a:t> </a:t>
                </a:r>
                <a:endParaRPr lang="ko-KR" altLang="en-US" dirty="0"/>
              </a:p>
            </p:txBody>
          </p:sp>
          <p:cxnSp>
            <p:nvCxnSpPr>
              <p:cNvPr id="40" name="직선 화살표 연결선 39"/>
              <p:cNvCxnSpPr/>
              <p:nvPr/>
            </p:nvCxnSpPr>
            <p:spPr>
              <a:xfrm>
                <a:off x="5222646" y="2471080"/>
                <a:ext cx="333294" cy="52587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직선 화살표 연결선 40"/>
              <p:cNvCxnSpPr/>
              <p:nvPr/>
            </p:nvCxnSpPr>
            <p:spPr>
              <a:xfrm flipH="1">
                <a:off x="3863752" y="2475084"/>
                <a:ext cx="247914" cy="52186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6" name="그룹 45"/>
            <p:cNvGrpSpPr/>
            <p:nvPr/>
          </p:nvGrpSpPr>
          <p:grpSpPr>
            <a:xfrm>
              <a:off x="5320497" y="3004146"/>
              <a:ext cx="1839875" cy="995158"/>
              <a:chOff x="3611724" y="1553415"/>
              <a:chExt cx="2196244" cy="1443537"/>
            </a:xfrm>
          </p:grpSpPr>
          <p:sp>
            <p:nvSpPr>
              <p:cNvPr id="47" name="직사각형 46"/>
              <p:cNvSpPr/>
              <p:nvPr/>
            </p:nvSpPr>
            <p:spPr>
              <a:xfrm>
                <a:off x="3611724" y="1553415"/>
                <a:ext cx="2196244" cy="92166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/>
                  <a:t>r3</a:t>
                </a:r>
                <a:endParaRPr lang="ko-KR" altLang="en-US" dirty="0"/>
              </a:p>
            </p:txBody>
          </p:sp>
          <p:cxnSp>
            <p:nvCxnSpPr>
              <p:cNvPr id="48" name="직선 화살표 연결선 47"/>
              <p:cNvCxnSpPr/>
              <p:nvPr/>
            </p:nvCxnSpPr>
            <p:spPr>
              <a:xfrm>
                <a:off x="5222646" y="2471080"/>
                <a:ext cx="333294" cy="52587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직선 화살표 연결선 48"/>
              <p:cNvCxnSpPr/>
              <p:nvPr/>
            </p:nvCxnSpPr>
            <p:spPr>
              <a:xfrm flipH="1">
                <a:off x="3863752" y="2475084"/>
                <a:ext cx="247914" cy="52186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0" name="그룹 49"/>
            <p:cNvGrpSpPr/>
            <p:nvPr/>
          </p:nvGrpSpPr>
          <p:grpSpPr>
            <a:xfrm>
              <a:off x="3226331" y="4042942"/>
              <a:ext cx="1522755" cy="986551"/>
              <a:chOff x="3611724" y="1553415"/>
              <a:chExt cx="2196244" cy="1443537"/>
            </a:xfrm>
          </p:grpSpPr>
          <p:sp>
            <p:nvSpPr>
              <p:cNvPr id="51" name="직사각형 50"/>
              <p:cNvSpPr/>
              <p:nvPr/>
            </p:nvSpPr>
            <p:spPr>
              <a:xfrm>
                <a:off x="3611724" y="1553415"/>
                <a:ext cx="2196244" cy="92166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/>
                  <a:t>r5</a:t>
                </a:r>
                <a:r>
                  <a:rPr lang="ko-KR" altLang="en-US" dirty="0" smtClean="0"/>
                  <a:t> </a:t>
                </a:r>
                <a:endParaRPr lang="ko-KR" altLang="en-US" dirty="0"/>
              </a:p>
            </p:txBody>
          </p:sp>
          <p:cxnSp>
            <p:nvCxnSpPr>
              <p:cNvPr id="52" name="직선 화살표 연결선 51"/>
              <p:cNvCxnSpPr/>
              <p:nvPr/>
            </p:nvCxnSpPr>
            <p:spPr>
              <a:xfrm>
                <a:off x="5222646" y="2471080"/>
                <a:ext cx="333294" cy="52587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직선 화살표 연결선 52"/>
              <p:cNvCxnSpPr/>
              <p:nvPr/>
            </p:nvCxnSpPr>
            <p:spPr>
              <a:xfrm flipH="1">
                <a:off x="3863752" y="2475084"/>
                <a:ext cx="247914" cy="52186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4" name="그룹 53"/>
            <p:cNvGrpSpPr/>
            <p:nvPr/>
          </p:nvGrpSpPr>
          <p:grpSpPr>
            <a:xfrm>
              <a:off x="4923828" y="4042942"/>
              <a:ext cx="1522755" cy="986551"/>
              <a:chOff x="3611724" y="1553415"/>
              <a:chExt cx="2196244" cy="1443537"/>
            </a:xfrm>
          </p:grpSpPr>
          <p:sp>
            <p:nvSpPr>
              <p:cNvPr id="55" name="직사각형 54"/>
              <p:cNvSpPr/>
              <p:nvPr/>
            </p:nvSpPr>
            <p:spPr>
              <a:xfrm>
                <a:off x="3611724" y="1553415"/>
                <a:ext cx="2196244" cy="92166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/>
                  <a:t>r6</a:t>
                </a:r>
                <a:r>
                  <a:rPr lang="ko-KR" altLang="en-US" dirty="0" smtClean="0"/>
                  <a:t> </a:t>
                </a:r>
                <a:endParaRPr lang="ko-KR" altLang="en-US" dirty="0"/>
              </a:p>
            </p:txBody>
          </p:sp>
          <p:cxnSp>
            <p:nvCxnSpPr>
              <p:cNvPr id="56" name="직선 화살표 연결선 55"/>
              <p:cNvCxnSpPr/>
              <p:nvPr/>
            </p:nvCxnSpPr>
            <p:spPr>
              <a:xfrm>
                <a:off x="5222646" y="2471080"/>
                <a:ext cx="333294" cy="52587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직선 화살표 연결선 56"/>
              <p:cNvCxnSpPr/>
              <p:nvPr/>
            </p:nvCxnSpPr>
            <p:spPr>
              <a:xfrm flipH="1">
                <a:off x="3863752" y="2475084"/>
                <a:ext cx="247914" cy="52186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8" name="그룹 57"/>
            <p:cNvGrpSpPr/>
            <p:nvPr/>
          </p:nvGrpSpPr>
          <p:grpSpPr>
            <a:xfrm>
              <a:off x="6670026" y="4042942"/>
              <a:ext cx="1522755" cy="986551"/>
              <a:chOff x="3611724" y="1553415"/>
              <a:chExt cx="2196244" cy="1443537"/>
            </a:xfrm>
          </p:grpSpPr>
          <p:sp>
            <p:nvSpPr>
              <p:cNvPr id="59" name="직사각형 58"/>
              <p:cNvSpPr/>
              <p:nvPr/>
            </p:nvSpPr>
            <p:spPr>
              <a:xfrm>
                <a:off x="3611724" y="1553415"/>
                <a:ext cx="2196244" cy="92166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/>
                  <a:t>r7</a:t>
                </a:r>
                <a:r>
                  <a:rPr lang="ko-KR" altLang="en-US" dirty="0" smtClean="0"/>
                  <a:t> </a:t>
                </a:r>
                <a:endParaRPr lang="ko-KR" altLang="en-US" dirty="0"/>
              </a:p>
            </p:txBody>
          </p:sp>
          <p:cxnSp>
            <p:nvCxnSpPr>
              <p:cNvPr id="60" name="직선 화살표 연결선 59"/>
              <p:cNvCxnSpPr/>
              <p:nvPr/>
            </p:nvCxnSpPr>
            <p:spPr>
              <a:xfrm>
                <a:off x="5222646" y="2471080"/>
                <a:ext cx="333294" cy="52587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직선 화살표 연결선 60"/>
              <p:cNvCxnSpPr/>
              <p:nvPr/>
            </p:nvCxnSpPr>
            <p:spPr>
              <a:xfrm flipH="1">
                <a:off x="3863752" y="2475084"/>
                <a:ext cx="247914" cy="52186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0" name="TextBox 19"/>
          <p:cNvSpPr txBox="1"/>
          <p:nvPr/>
        </p:nvSpPr>
        <p:spPr>
          <a:xfrm>
            <a:off x="807061" y="1268759"/>
            <a:ext cx="1069674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랜덤 </a:t>
            </a:r>
            <a:r>
              <a:rPr lang="ko-KR" altLang="en-US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포레스트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 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고려해야 할 요소들을 랜덤으로 나눠서 여러 개의 </a:t>
            </a:r>
            <a:r>
              <a:rPr lang="ko-KR" altLang="en-US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트리를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만든다음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앙상블을 통해 분류</a:t>
            </a:r>
            <a:endParaRPr lang="en-US" altLang="ko-KR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예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 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건강 위험을 분류 하는 문제</a:t>
            </a:r>
            <a:endParaRPr lang="en-US" altLang="ko-KR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고려해야 할 요소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 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성별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키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몸무게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거주지역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운동량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흡연유무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음주 여부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혈압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혈당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</a:t>
            </a:r>
            <a:r>
              <a:rPr lang="ko-KR" altLang="en-US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근육량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기초 대사량 등 </a:t>
            </a:r>
          </a:p>
        </p:txBody>
      </p:sp>
      <p:grpSp>
        <p:nvGrpSpPr>
          <p:cNvPr id="91" name="그룹 90"/>
          <p:cNvGrpSpPr/>
          <p:nvPr/>
        </p:nvGrpSpPr>
        <p:grpSpPr>
          <a:xfrm>
            <a:off x="3958985" y="3202179"/>
            <a:ext cx="3024336" cy="1558043"/>
            <a:chOff x="1487488" y="1553415"/>
            <a:chExt cx="6705293" cy="3476078"/>
          </a:xfrm>
        </p:grpSpPr>
        <p:grpSp>
          <p:nvGrpSpPr>
            <p:cNvPr id="92" name="그룹 91"/>
            <p:cNvGrpSpPr/>
            <p:nvPr/>
          </p:nvGrpSpPr>
          <p:grpSpPr>
            <a:xfrm>
              <a:off x="3611724" y="1553415"/>
              <a:ext cx="2196244" cy="1443537"/>
              <a:chOff x="3611724" y="1553415"/>
              <a:chExt cx="2196244" cy="1443537"/>
            </a:xfrm>
          </p:grpSpPr>
          <p:sp>
            <p:nvSpPr>
              <p:cNvPr id="117" name="직사각형 116"/>
              <p:cNvSpPr/>
              <p:nvPr/>
            </p:nvSpPr>
            <p:spPr>
              <a:xfrm>
                <a:off x="3611724" y="1553415"/>
                <a:ext cx="2196244" cy="92166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/>
                  <a:t>r8</a:t>
                </a:r>
                <a:endParaRPr lang="ko-KR" altLang="en-US" dirty="0"/>
              </a:p>
            </p:txBody>
          </p:sp>
          <p:cxnSp>
            <p:nvCxnSpPr>
              <p:cNvPr id="118" name="직선 화살표 연결선 117"/>
              <p:cNvCxnSpPr/>
              <p:nvPr/>
            </p:nvCxnSpPr>
            <p:spPr>
              <a:xfrm>
                <a:off x="5222646" y="2471080"/>
                <a:ext cx="333294" cy="52587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직선 화살표 연결선 118"/>
              <p:cNvCxnSpPr/>
              <p:nvPr/>
            </p:nvCxnSpPr>
            <p:spPr>
              <a:xfrm flipH="1">
                <a:off x="3863752" y="2475084"/>
                <a:ext cx="247914" cy="52186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3" name="그룹 92"/>
            <p:cNvGrpSpPr/>
            <p:nvPr/>
          </p:nvGrpSpPr>
          <p:grpSpPr>
            <a:xfrm>
              <a:off x="2455925" y="3012930"/>
              <a:ext cx="1839875" cy="995158"/>
              <a:chOff x="3611724" y="1553415"/>
              <a:chExt cx="2196244" cy="1443537"/>
            </a:xfrm>
          </p:grpSpPr>
          <p:sp>
            <p:nvSpPr>
              <p:cNvPr id="114" name="직사각형 113"/>
              <p:cNvSpPr/>
              <p:nvPr/>
            </p:nvSpPr>
            <p:spPr>
              <a:xfrm>
                <a:off x="3611724" y="1553415"/>
                <a:ext cx="2196244" cy="92166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/>
                  <a:t>r9</a:t>
                </a:r>
                <a:r>
                  <a:rPr lang="ko-KR" altLang="en-US" dirty="0" smtClean="0"/>
                  <a:t> </a:t>
                </a:r>
                <a:endParaRPr lang="ko-KR" altLang="en-US" dirty="0"/>
              </a:p>
            </p:txBody>
          </p:sp>
          <p:cxnSp>
            <p:nvCxnSpPr>
              <p:cNvPr id="115" name="직선 화살표 연결선 114"/>
              <p:cNvCxnSpPr/>
              <p:nvPr/>
            </p:nvCxnSpPr>
            <p:spPr>
              <a:xfrm>
                <a:off x="5222646" y="2471080"/>
                <a:ext cx="333294" cy="52587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직선 화살표 연결선 115"/>
              <p:cNvCxnSpPr/>
              <p:nvPr/>
            </p:nvCxnSpPr>
            <p:spPr>
              <a:xfrm flipH="1">
                <a:off x="3863752" y="2475084"/>
                <a:ext cx="247914" cy="52186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4" name="그룹 93"/>
            <p:cNvGrpSpPr/>
            <p:nvPr/>
          </p:nvGrpSpPr>
          <p:grpSpPr>
            <a:xfrm>
              <a:off x="1487488" y="4042942"/>
              <a:ext cx="1522755" cy="986551"/>
              <a:chOff x="3611724" y="1553415"/>
              <a:chExt cx="2196244" cy="1443537"/>
            </a:xfrm>
          </p:grpSpPr>
          <p:sp>
            <p:nvSpPr>
              <p:cNvPr id="111" name="직사각형 110"/>
              <p:cNvSpPr/>
              <p:nvPr/>
            </p:nvSpPr>
            <p:spPr>
              <a:xfrm>
                <a:off x="3611724" y="1553415"/>
                <a:ext cx="2196244" cy="92166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/>
                  <a:t>r11</a:t>
                </a:r>
                <a:r>
                  <a:rPr lang="ko-KR" altLang="en-US" dirty="0" smtClean="0"/>
                  <a:t> </a:t>
                </a:r>
                <a:endParaRPr lang="ko-KR" altLang="en-US" dirty="0"/>
              </a:p>
            </p:txBody>
          </p:sp>
          <p:cxnSp>
            <p:nvCxnSpPr>
              <p:cNvPr id="112" name="직선 화살표 연결선 111"/>
              <p:cNvCxnSpPr/>
              <p:nvPr/>
            </p:nvCxnSpPr>
            <p:spPr>
              <a:xfrm>
                <a:off x="5222646" y="2471080"/>
                <a:ext cx="333294" cy="52587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직선 화살표 연결선 112"/>
              <p:cNvCxnSpPr/>
              <p:nvPr/>
            </p:nvCxnSpPr>
            <p:spPr>
              <a:xfrm flipH="1">
                <a:off x="3863752" y="2475084"/>
                <a:ext cx="247914" cy="52186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5" name="그룹 94"/>
            <p:cNvGrpSpPr/>
            <p:nvPr/>
          </p:nvGrpSpPr>
          <p:grpSpPr>
            <a:xfrm>
              <a:off x="5320497" y="3004146"/>
              <a:ext cx="1839875" cy="995158"/>
              <a:chOff x="3611724" y="1553415"/>
              <a:chExt cx="2196244" cy="1443537"/>
            </a:xfrm>
          </p:grpSpPr>
          <p:sp>
            <p:nvSpPr>
              <p:cNvPr id="108" name="직사각형 107"/>
              <p:cNvSpPr/>
              <p:nvPr/>
            </p:nvSpPr>
            <p:spPr>
              <a:xfrm>
                <a:off x="3611724" y="1553415"/>
                <a:ext cx="2196244" cy="92166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/>
                  <a:t>r10</a:t>
                </a:r>
                <a:endParaRPr lang="ko-KR" altLang="en-US" dirty="0"/>
              </a:p>
            </p:txBody>
          </p:sp>
          <p:cxnSp>
            <p:nvCxnSpPr>
              <p:cNvPr id="109" name="직선 화살표 연결선 108"/>
              <p:cNvCxnSpPr/>
              <p:nvPr/>
            </p:nvCxnSpPr>
            <p:spPr>
              <a:xfrm>
                <a:off x="5222646" y="2471080"/>
                <a:ext cx="333294" cy="52587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직선 화살표 연결선 109"/>
              <p:cNvCxnSpPr/>
              <p:nvPr/>
            </p:nvCxnSpPr>
            <p:spPr>
              <a:xfrm flipH="1">
                <a:off x="3863752" y="2475084"/>
                <a:ext cx="247914" cy="52186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6" name="그룹 95"/>
            <p:cNvGrpSpPr/>
            <p:nvPr/>
          </p:nvGrpSpPr>
          <p:grpSpPr>
            <a:xfrm>
              <a:off x="3226331" y="4042942"/>
              <a:ext cx="1522755" cy="986551"/>
              <a:chOff x="3611724" y="1553415"/>
              <a:chExt cx="2196244" cy="1443537"/>
            </a:xfrm>
          </p:grpSpPr>
          <p:sp>
            <p:nvSpPr>
              <p:cNvPr id="105" name="직사각형 104"/>
              <p:cNvSpPr/>
              <p:nvPr/>
            </p:nvSpPr>
            <p:spPr>
              <a:xfrm>
                <a:off x="3611724" y="1553415"/>
                <a:ext cx="2196244" cy="92166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/>
                  <a:t>r12</a:t>
                </a:r>
                <a:r>
                  <a:rPr lang="ko-KR" altLang="en-US" dirty="0" smtClean="0"/>
                  <a:t> </a:t>
                </a:r>
                <a:endParaRPr lang="ko-KR" altLang="en-US" dirty="0"/>
              </a:p>
            </p:txBody>
          </p:sp>
          <p:cxnSp>
            <p:nvCxnSpPr>
              <p:cNvPr id="106" name="직선 화살표 연결선 105"/>
              <p:cNvCxnSpPr/>
              <p:nvPr/>
            </p:nvCxnSpPr>
            <p:spPr>
              <a:xfrm>
                <a:off x="5222646" y="2471080"/>
                <a:ext cx="333294" cy="52587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직선 화살표 연결선 106"/>
              <p:cNvCxnSpPr/>
              <p:nvPr/>
            </p:nvCxnSpPr>
            <p:spPr>
              <a:xfrm flipH="1">
                <a:off x="3863752" y="2475084"/>
                <a:ext cx="247914" cy="52186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7" name="그룹 96"/>
            <p:cNvGrpSpPr/>
            <p:nvPr/>
          </p:nvGrpSpPr>
          <p:grpSpPr>
            <a:xfrm>
              <a:off x="4923828" y="4042942"/>
              <a:ext cx="1522755" cy="986551"/>
              <a:chOff x="3611724" y="1553415"/>
              <a:chExt cx="2196244" cy="1443537"/>
            </a:xfrm>
          </p:grpSpPr>
          <p:sp>
            <p:nvSpPr>
              <p:cNvPr id="102" name="직사각형 101"/>
              <p:cNvSpPr/>
              <p:nvPr/>
            </p:nvSpPr>
            <p:spPr>
              <a:xfrm>
                <a:off x="3611724" y="1553415"/>
                <a:ext cx="2196244" cy="92166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/>
                  <a:t>r13</a:t>
                </a:r>
                <a:r>
                  <a:rPr lang="ko-KR" altLang="en-US" dirty="0" smtClean="0"/>
                  <a:t> </a:t>
                </a:r>
                <a:endParaRPr lang="ko-KR" altLang="en-US" dirty="0"/>
              </a:p>
            </p:txBody>
          </p:sp>
          <p:cxnSp>
            <p:nvCxnSpPr>
              <p:cNvPr id="103" name="직선 화살표 연결선 102"/>
              <p:cNvCxnSpPr/>
              <p:nvPr/>
            </p:nvCxnSpPr>
            <p:spPr>
              <a:xfrm>
                <a:off x="5222646" y="2471080"/>
                <a:ext cx="333294" cy="52587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직선 화살표 연결선 103"/>
              <p:cNvCxnSpPr/>
              <p:nvPr/>
            </p:nvCxnSpPr>
            <p:spPr>
              <a:xfrm flipH="1">
                <a:off x="3863752" y="2475084"/>
                <a:ext cx="247914" cy="52186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8" name="그룹 97"/>
            <p:cNvGrpSpPr/>
            <p:nvPr/>
          </p:nvGrpSpPr>
          <p:grpSpPr>
            <a:xfrm>
              <a:off x="6670026" y="4042942"/>
              <a:ext cx="1522755" cy="986551"/>
              <a:chOff x="3611724" y="1553415"/>
              <a:chExt cx="2196244" cy="1443537"/>
            </a:xfrm>
          </p:grpSpPr>
          <p:sp>
            <p:nvSpPr>
              <p:cNvPr id="99" name="직사각형 98"/>
              <p:cNvSpPr/>
              <p:nvPr/>
            </p:nvSpPr>
            <p:spPr>
              <a:xfrm>
                <a:off x="3611724" y="1553415"/>
                <a:ext cx="2196244" cy="92166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/>
                  <a:t>r14</a:t>
                </a:r>
                <a:r>
                  <a:rPr lang="ko-KR" altLang="en-US" dirty="0" smtClean="0"/>
                  <a:t> </a:t>
                </a:r>
                <a:endParaRPr lang="ko-KR" altLang="en-US" dirty="0"/>
              </a:p>
            </p:txBody>
          </p:sp>
          <p:cxnSp>
            <p:nvCxnSpPr>
              <p:cNvPr id="100" name="직선 화살표 연결선 99"/>
              <p:cNvCxnSpPr/>
              <p:nvPr/>
            </p:nvCxnSpPr>
            <p:spPr>
              <a:xfrm>
                <a:off x="5222646" y="2471080"/>
                <a:ext cx="333294" cy="52587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직선 화살표 연결선 100"/>
              <p:cNvCxnSpPr/>
              <p:nvPr/>
            </p:nvCxnSpPr>
            <p:spPr>
              <a:xfrm flipH="1">
                <a:off x="3863752" y="2475084"/>
                <a:ext cx="247914" cy="52186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20" name="그룹 119"/>
          <p:cNvGrpSpPr/>
          <p:nvPr/>
        </p:nvGrpSpPr>
        <p:grpSpPr>
          <a:xfrm>
            <a:off x="7392144" y="3164958"/>
            <a:ext cx="3024336" cy="1558043"/>
            <a:chOff x="1487488" y="1553415"/>
            <a:chExt cx="6705293" cy="3476078"/>
          </a:xfrm>
        </p:grpSpPr>
        <p:grpSp>
          <p:nvGrpSpPr>
            <p:cNvPr id="121" name="그룹 120"/>
            <p:cNvGrpSpPr/>
            <p:nvPr/>
          </p:nvGrpSpPr>
          <p:grpSpPr>
            <a:xfrm>
              <a:off x="3611724" y="1553415"/>
              <a:ext cx="2196244" cy="1443537"/>
              <a:chOff x="3611724" y="1553415"/>
              <a:chExt cx="2196244" cy="1443537"/>
            </a:xfrm>
          </p:grpSpPr>
          <p:sp>
            <p:nvSpPr>
              <p:cNvPr id="146" name="직사각형 145"/>
              <p:cNvSpPr/>
              <p:nvPr/>
            </p:nvSpPr>
            <p:spPr>
              <a:xfrm>
                <a:off x="3611724" y="1553415"/>
                <a:ext cx="2196244" cy="92166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/>
                  <a:t>r15</a:t>
                </a:r>
                <a:endParaRPr lang="ko-KR" altLang="en-US" dirty="0"/>
              </a:p>
            </p:txBody>
          </p:sp>
          <p:cxnSp>
            <p:nvCxnSpPr>
              <p:cNvPr id="147" name="직선 화살표 연결선 146"/>
              <p:cNvCxnSpPr/>
              <p:nvPr/>
            </p:nvCxnSpPr>
            <p:spPr>
              <a:xfrm>
                <a:off x="5222646" y="2471080"/>
                <a:ext cx="333294" cy="52587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직선 화살표 연결선 147"/>
              <p:cNvCxnSpPr/>
              <p:nvPr/>
            </p:nvCxnSpPr>
            <p:spPr>
              <a:xfrm flipH="1">
                <a:off x="3863752" y="2475084"/>
                <a:ext cx="247914" cy="52186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2" name="그룹 121"/>
            <p:cNvGrpSpPr/>
            <p:nvPr/>
          </p:nvGrpSpPr>
          <p:grpSpPr>
            <a:xfrm>
              <a:off x="2455925" y="3012930"/>
              <a:ext cx="1839875" cy="995158"/>
              <a:chOff x="3611724" y="1553415"/>
              <a:chExt cx="2196244" cy="1443537"/>
            </a:xfrm>
          </p:grpSpPr>
          <p:sp>
            <p:nvSpPr>
              <p:cNvPr id="143" name="직사각형 142"/>
              <p:cNvSpPr/>
              <p:nvPr/>
            </p:nvSpPr>
            <p:spPr>
              <a:xfrm>
                <a:off x="3611724" y="1553415"/>
                <a:ext cx="2196244" cy="92166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/>
                  <a:t>r16</a:t>
                </a:r>
                <a:r>
                  <a:rPr lang="ko-KR" altLang="en-US" dirty="0" smtClean="0"/>
                  <a:t> </a:t>
                </a:r>
                <a:endParaRPr lang="ko-KR" altLang="en-US" dirty="0"/>
              </a:p>
            </p:txBody>
          </p:sp>
          <p:cxnSp>
            <p:nvCxnSpPr>
              <p:cNvPr id="144" name="직선 화살표 연결선 143"/>
              <p:cNvCxnSpPr/>
              <p:nvPr/>
            </p:nvCxnSpPr>
            <p:spPr>
              <a:xfrm>
                <a:off x="5222646" y="2471080"/>
                <a:ext cx="333294" cy="52587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직선 화살표 연결선 144"/>
              <p:cNvCxnSpPr/>
              <p:nvPr/>
            </p:nvCxnSpPr>
            <p:spPr>
              <a:xfrm flipH="1">
                <a:off x="3863752" y="2475084"/>
                <a:ext cx="247914" cy="52186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3" name="그룹 122"/>
            <p:cNvGrpSpPr/>
            <p:nvPr/>
          </p:nvGrpSpPr>
          <p:grpSpPr>
            <a:xfrm>
              <a:off x="1487488" y="4042942"/>
              <a:ext cx="1522755" cy="986551"/>
              <a:chOff x="3611724" y="1553415"/>
              <a:chExt cx="2196244" cy="1443537"/>
            </a:xfrm>
          </p:grpSpPr>
          <p:sp>
            <p:nvSpPr>
              <p:cNvPr id="140" name="직사각형 139"/>
              <p:cNvSpPr/>
              <p:nvPr/>
            </p:nvSpPr>
            <p:spPr>
              <a:xfrm>
                <a:off x="3611724" y="1553415"/>
                <a:ext cx="2196244" cy="92166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/>
                  <a:t>r18</a:t>
                </a:r>
                <a:r>
                  <a:rPr lang="ko-KR" altLang="en-US" dirty="0" smtClean="0"/>
                  <a:t> </a:t>
                </a:r>
                <a:endParaRPr lang="ko-KR" altLang="en-US" dirty="0"/>
              </a:p>
            </p:txBody>
          </p:sp>
          <p:cxnSp>
            <p:nvCxnSpPr>
              <p:cNvPr id="141" name="직선 화살표 연결선 140"/>
              <p:cNvCxnSpPr/>
              <p:nvPr/>
            </p:nvCxnSpPr>
            <p:spPr>
              <a:xfrm>
                <a:off x="5222646" y="2471080"/>
                <a:ext cx="333294" cy="52587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직선 화살표 연결선 141"/>
              <p:cNvCxnSpPr/>
              <p:nvPr/>
            </p:nvCxnSpPr>
            <p:spPr>
              <a:xfrm flipH="1">
                <a:off x="3863752" y="2475084"/>
                <a:ext cx="247914" cy="52186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4" name="그룹 123"/>
            <p:cNvGrpSpPr/>
            <p:nvPr/>
          </p:nvGrpSpPr>
          <p:grpSpPr>
            <a:xfrm>
              <a:off x="5320497" y="3004146"/>
              <a:ext cx="1839875" cy="995158"/>
              <a:chOff x="3611724" y="1553415"/>
              <a:chExt cx="2196244" cy="1443537"/>
            </a:xfrm>
          </p:grpSpPr>
          <p:sp>
            <p:nvSpPr>
              <p:cNvPr id="137" name="직사각형 136"/>
              <p:cNvSpPr/>
              <p:nvPr/>
            </p:nvSpPr>
            <p:spPr>
              <a:xfrm>
                <a:off x="3611724" y="1553415"/>
                <a:ext cx="2196244" cy="92166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/>
                  <a:t>r17</a:t>
                </a:r>
                <a:endParaRPr lang="ko-KR" altLang="en-US" dirty="0"/>
              </a:p>
            </p:txBody>
          </p:sp>
          <p:cxnSp>
            <p:nvCxnSpPr>
              <p:cNvPr id="138" name="직선 화살표 연결선 137"/>
              <p:cNvCxnSpPr/>
              <p:nvPr/>
            </p:nvCxnSpPr>
            <p:spPr>
              <a:xfrm>
                <a:off x="5222646" y="2471080"/>
                <a:ext cx="333294" cy="52587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직선 화살표 연결선 138"/>
              <p:cNvCxnSpPr/>
              <p:nvPr/>
            </p:nvCxnSpPr>
            <p:spPr>
              <a:xfrm flipH="1">
                <a:off x="3863752" y="2475084"/>
                <a:ext cx="247914" cy="52186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5" name="그룹 124"/>
            <p:cNvGrpSpPr/>
            <p:nvPr/>
          </p:nvGrpSpPr>
          <p:grpSpPr>
            <a:xfrm>
              <a:off x="3226331" y="4042942"/>
              <a:ext cx="1522755" cy="986551"/>
              <a:chOff x="3611724" y="1553415"/>
              <a:chExt cx="2196244" cy="1443537"/>
            </a:xfrm>
          </p:grpSpPr>
          <p:sp>
            <p:nvSpPr>
              <p:cNvPr id="134" name="직사각형 133"/>
              <p:cNvSpPr/>
              <p:nvPr/>
            </p:nvSpPr>
            <p:spPr>
              <a:xfrm>
                <a:off x="3611724" y="1553415"/>
                <a:ext cx="2196244" cy="92166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/>
                  <a:t>r19</a:t>
                </a:r>
                <a:r>
                  <a:rPr lang="ko-KR" altLang="en-US" dirty="0" smtClean="0"/>
                  <a:t> </a:t>
                </a:r>
                <a:endParaRPr lang="ko-KR" altLang="en-US" dirty="0"/>
              </a:p>
            </p:txBody>
          </p:sp>
          <p:cxnSp>
            <p:nvCxnSpPr>
              <p:cNvPr id="135" name="직선 화살표 연결선 134"/>
              <p:cNvCxnSpPr/>
              <p:nvPr/>
            </p:nvCxnSpPr>
            <p:spPr>
              <a:xfrm>
                <a:off x="5222646" y="2471080"/>
                <a:ext cx="333294" cy="52587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직선 화살표 연결선 135"/>
              <p:cNvCxnSpPr/>
              <p:nvPr/>
            </p:nvCxnSpPr>
            <p:spPr>
              <a:xfrm flipH="1">
                <a:off x="3863752" y="2475084"/>
                <a:ext cx="247914" cy="52186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6" name="그룹 125"/>
            <p:cNvGrpSpPr/>
            <p:nvPr/>
          </p:nvGrpSpPr>
          <p:grpSpPr>
            <a:xfrm>
              <a:off x="4923828" y="4042942"/>
              <a:ext cx="1522755" cy="986551"/>
              <a:chOff x="3611724" y="1553415"/>
              <a:chExt cx="2196244" cy="1443537"/>
            </a:xfrm>
          </p:grpSpPr>
          <p:sp>
            <p:nvSpPr>
              <p:cNvPr id="131" name="직사각형 130"/>
              <p:cNvSpPr/>
              <p:nvPr/>
            </p:nvSpPr>
            <p:spPr>
              <a:xfrm>
                <a:off x="3611724" y="1553415"/>
                <a:ext cx="2196244" cy="92166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/>
                  <a:t>r20</a:t>
                </a:r>
                <a:r>
                  <a:rPr lang="ko-KR" altLang="en-US" dirty="0" smtClean="0"/>
                  <a:t> </a:t>
                </a:r>
                <a:endParaRPr lang="ko-KR" altLang="en-US" dirty="0"/>
              </a:p>
            </p:txBody>
          </p:sp>
          <p:cxnSp>
            <p:nvCxnSpPr>
              <p:cNvPr id="132" name="직선 화살표 연결선 131"/>
              <p:cNvCxnSpPr/>
              <p:nvPr/>
            </p:nvCxnSpPr>
            <p:spPr>
              <a:xfrm>
                <a:off x="5222646" y="2471080"/>
                <a:ext cx="333294" cy="52587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직선 화살표 연결선 132"/>
              <p:cNvCxnSpPr/>
              <p:nvPr/>
            </p:nvCxnSpPr>
            <p:spPr>
              <a:xfrm flipH="1">
                <a:off x="3863752" y="2475084"/>
                <a:ext cx="247914" cy="52186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7" name="그룹 126"/>
            <p:cNvGrpSpPr/>
            <p:nvPr/>
          </p:nvGrpSpPr>
          <p:grpSpPr>
            <a:xfrm>
              <a:off x="6670026" y="4042942"/>
              <a:ext cx="1522755" cy="986551"/>
              <a:chOff x="3611724" y="1553415"/>
              <a:chExt cx="2196244" cy="1443537"/>
            </a:xfrm>
          </p:grpSpPr>
          <p:sp>
            <p:nvSpPr>
              <p:cNvPr id="128" name="직사각형 127"/>
              <p:cNvSpPr/>
              <p:nvPr/>
            </p:nvSpPr>
            <p:spPr>
              <a:xfrm>
                <a:off x="3611724" y="1553415"/>
                <a:ext cx="2196244" cy="92166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/>
                  <a:t>r21</a:t>
                </a:r>
                <a:r>
                  <a:rPr lang="ko-KR" altLang="en-US" dirty="0" smtClean="0"/>
                  <a:t> </a:t>
                </a:r>
                <a:endParaRPr lang="ko-KR" altLang="en-US" dirty="0"/>
              </a:p>
            </p:txBody>
          </p:sp>
          <p:cxnSp>
            <p:nvCxnSpPr>
              <p:cNvPr id="129" name="직선 화살표 연결선 128"/>
              <p:cNvCxnSpPr/>
              <p:nvPr/>
            </p:nvCxnSpPr>
            <p:spPr>
              <a:xfrm>
                <a:off x="5222646" y="2471080"/>
                <a:ext cx="333294" cy="52587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직선 화살표 연결선 129"/>
              <p:cNvCxnSpPr/>
              <p:nvPr/>
            </p:nvCxnSpPr>
            <p:spPr>
              <a:xfrm flipH="1">
                <a:off x="3863752" y="2475084"/>
                <a:ext cx="247914" cy="52186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1" name="TextBox 20"/>
          <p:cNvSpPr txBox="1"/>
          <p:nvPr/>
        </p:nvSpPr>
        <p:spPr>
          <a:xfrm>
            <a:off x="1917983" y="5640720"/>
            <a:ext cx="116517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건강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217887" y="5640719"/>
            <a:ext cx="1095583" cy="452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위험</a:t>
            </a:r>
          </a:p>
        </p:txBody>
      </p:sp>
      <p:sp>
        <p:nvSpPr>
          <p:cNvPr id="6144" name="TextBox 6143"/>
          <p:cNvSpPr txBox="1"/>
          <p:nvPr/>
        </p:nvSpPr>
        <p:spPr>
          <a:xfrm>
            <a:off x="8625435" y="5640718"/>
            <a:ext cx="105313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건강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328217" y="5007089"/>
            <a:ext cx="3941879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000" b="1" dirty="0" smtClean="0">
                <a:solidFill>
                  <a:srgbClr val="FFFF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건강</a:t>
            </a:r>
            <a:r>
              <a:rPr lang="en-US" altLang="ko-KR" sz="3000" b="1" dirty="0" smtClean="0">
                <a:solidFill>
                  <a:srgbClr val="FFFF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!</a:t>
            </a:r>
            <a:endParaRPr lang="ko-KR" altLang="en-US" sz="3000" b="1" dirty="0" smtClean="0">
              <a:solidFill>
                <a:srgbClr val="FFFF0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6" name="타원 5"/>
          <p:cNvSpPr/>
          <p:nvPr/>
        </p:nvSpPr>
        <p:spPr>
          <a:xfrm>
            <a:off x="2120233" y="4941168"/>
            <a:ext cx="157629" cy="1598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9" name="타원 148"/>
          <p:cNvSpPr/>
          <p:nvPr/>
        </p:nvSpPr>
        <p:spPr>
          <a:xfrm>
            <a:off x="2121947" y="5229200"/>
            <a:ext cx="157629" cy="1598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0" name="타원 149"/>
          <p:cNvSpPr/>
          <p:nvPr/>
        </p:nvSpPr>
        <p:spPr>
          <a:xfrm>
            <a:off x="2137933" y="5501387"/>
            <a:ext cx="157629" cy="1598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1" name="타원 150"/>
          <p:cNvSpPr/>
          <p:nvPr/>
        </p:nvSpPr>
        <p:spPr>
          <a:xfrm>
            <a:off x="5430088" y="4952041"/>
            <a:ext cx="157629" cy="1598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2" name="타원 151"/>
          <p:cNvSpPr/>
          <p:nvPr/>
        </p:nvSpPr>
        <p:spPr>
          <a:xfrm>
            <a:off x="5431802" y="5240073"/>
            <a:ext cx="157629" cy="1598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3" name="타원 152"/>
          <p:cNvSpPr/>
          <p:nvPr/>
        </p:nvSpPr>
        <p:spPr>
          <a:xfrm>
            <a:off x="5447788" y="5512260"/>
            <a:ext cx="157629" cy="1598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4" name="타원 153"/>
          <p:cNvSpPr/>
          <p:nvPr/>
        </p:nvSpPr>
        <p:spPr>
          <a:xfrm>
            <a:off x="8851437" y="4940110"/>
            <a:ext cx="157629" cy="1598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5" name="타원 154"/>
          <p:cNvSpPr/>
          <p:nvPr/>
        </p:nvSpPr>
        <p:spPr>
          <a:xfrm>
            <a:off x="8853151" y="5228142"/>
            <a:ext cx="157629" cy="1598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6" name="타원 155"/>
          <p:cNvSpPr/>
          <p:nvPr/>
        </p:nvSpPr>
        <p:spPr>
          <a:xfrm>
            <a:off x="8869137" y="5500329"/>
            <a:ext cx="157629" cy="1598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0183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타원 8"/>
          <p:cNvSpPr/>
          <p:nvPr/>
        </p:nvSpPr>
        <p:spPr>
          <a:xfrm>
            <a:off x="114245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2136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162390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35360" y="260648"/>
            <a:ext cx="11593288" cy="633670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2700">
                <a:solidFill>
                  <a:prstClr val="white">
                    <a:lumMod val="50000"/>
                  </a:prstClr>
                </a:solidFill>
                <a:bevel/>
              </a:ln>
              <a:solidFill>
                <a:prstClr val="white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51384" y="298874"/>
            <a:ext cx="5473178" cy="573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1.2.4 </a:t>
            </a:r>
            <a:r>
              <a:rPr lang="ko-KR" altLang="en-US" sz="2400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그래디언트</a:t>
            </a:r>
            <a:r>
              <a:rPr lang="ko-KR" altLang="en-US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2400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부스팅</a:t>
            </a:r>
            <a:endParaRPr lang="ko-KR" altLang="en-US" sz="24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33" name="직선 연결선 32"/>
          <p:cNvCxnSpPr/>
          <p:nvPr/>
        </p:nvCxnSpPr>
        <p:spPr>
          <a:xfrm>
            <a:off x="3935760" y="712048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3935760" y="620688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그룹 12"/>
          <p:cNvGrpSpPr/>
          <p:nvPr/>
        </p:nvGrpSpPr>
        <p:grpSpPr>
          <a:xfrm>
            <a:off x="551384" y="2852936"/>
            <a:ext cx="2558681" cy="1398182"/>
            <a:chOff x="1487488" y="1553415"/>
            <a:chExt cx="5672884" cy="3119420"/>
          </a:xfrm>
        </p:grpSpPr>
        <p:grpSp>
          <p:nvGrpSpPr>
            <p:cNvPr id="15" name="그룹 14"/>
            <p:cNvGrpSpPr/>
            <p:nvPr/>
          </p:nvGrpSpPr>
          <p:grpSpPr>
            <a:xfrm>
              <a:off x="3611724" y="1553415"/>
              <a:ext cx="2196244" cy="1443537"/>
              <a:chOff x="3611724" y="1553415"/>
              <a:chExt cx="2196244" cy="1443537"/>
            </a:xfrm>
          </p:grpSpPr>
          <p:sp>
            <p:nvSpPr>
              <p:cNvPr id="45" name="직사각형 44"/>
              <p:cNvSpPr/>
              <p:nvPr/>
            </p:nvSpPr>
            <p:spPr>
              <a:xfrm>
                <a:off x="3611724" y="1553415"/>
                <a:ext cx="2196244" cy="92166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46" name="직선 화살표 연결선 45"/>
              <p:cNvCxnSpPr/>
              <p:nvPr/>
            </p:nvCxnSpPr>
            <p:spPr>
              <a:xfrm>
                <a:off x="5222646" y="2471080"/>
                <a:ext cx="333294" cy="52587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화살표 연결선 46"/>
              <p:cNvCxnSpPr/>
              <p:nvPr/>
            </p:nvCxnSpPr>
            <p:spPr>
              <a:xfrm flipH="1">
                <a:off x="3863752" y="2475084"/>
                <a:ext cx="247914" cy="52186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그룹 17"/>
            <p:cNvGrpSpPr/>
            <p:nvPr/>
          </p:nvGrpSpPr>
          <p:grpSpPr>
            <a:xfrm>
              <a:off x="2455925" y="3012930"/>
              <a:ext cx="1839875" cy="995158"/>
              <a:chOff x="3611724" y="1553415"/>
              <a:chExt cx="2196244" cy="1443537"/>
            </a:xfrm>
          </p:grpSpPr>
          <p:sp>
            <p:nvSpPr>
              <p:cNvPr id="42" name="직사각형 41"/>
              <p:cNvSpPr/>
              <p:nvPr/>
            </p:nvSpPr>
            <p:spPr>
              <a:xfrm>
                <a:off x="3611724" y="1553415"/>
                <a:ext cx="2196244" cy="92166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 smtClean="0"/>
                  <a:t> </a:t>
                </a:r>
                <a:endParaRPr lang="ko-KR" altLang="en-US" dirty="0"/>
              </a:p>
            </p:txBody>
          </p:sp>
          <p:cxnSp>
            <p:nvCxnSpPr>
              <p:cNvPr id="43" name="직선 화살표 연결선 42"/>
              <p:cNvCxnSpPr/>
              <p:nvPr/>
            </p:nvCxnSpPr>
            <p:spPr>
              <a:xfrm>
                <a:off x="5222646" y="2471080"/>
                <a:ext cx="333294" cy="52587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직선 화살표 연결선 43"/>
              <p:cNvCxnSpPr/>
              <p:nvPr/>
            </p:nvCxnSpPr>
            <p:spPr>
              <a:xfrm flipH="1">
                <a:off x="3863752" y="2475084"/>
                <a:ext cx="247914" cy="52186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9" name="직사각형 38"/>
            <p:cNvSpPr/>
            <p:nvPr/>
          </p:nvSpPr>
          <p:spPr>
            <a:xfrm>
              <a:off x="1487488" y="4042941"/>
              <a:ext cx="1522755" cy="62989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 </a:t>
              </a:r>
              <a:endParaRPr lang="ko-KR" altLang="en-US" dirty="0"/>
            </a:p>
          </p:txBody>
        </p:sp>
        <p:grpSp>
          <p:nvGrpSpPr>
            <p:cNvPr id="20" name="그룹 19"/>
            <p:cNvGrpSpPr/>
            <p:nvPr/>
          </p:nvGrpSpPr>
          <p:grpSpPr>
            <a:xfrm>
              <a:off x="5320497" y="3004146"/>
              <a:ext cx="1839875" cy="995158"/>
              <a:chOff x="3611724" y="1553415"/>
              <a:chExt cx="2196244" cy="1443537"/>
            </a:xfrm>
          </p:grpSpPr>
          <p:sp>
            <p:nvSpPr>
              <p:cNvPr id="36" name="직사각형 35"/>
              <p:cNvSpPr/>
              <p:nvPr/>
            </p:nvSpPr>
            <p:spPr>
              <a:xfrm>
                <a:off x="3611724" y="1553415"/>
                <a:ext cx="2196244" cy="92166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38" name="직선 화살표 연결선 37"/>
              <p:cNvCxnSpPr/>
              <p:nvPr/>
            </p:nvCxnSpPr>
            <p:spPr>
              <a:xfrm flipH="1">
                <a:off x="3863752" y="2475084"/>
                <a:ext cx="247914" cy="52186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직사각형 27"/>
            <p:cNvSpPr/>
            <p:nvPr/>
          </p:nvSpPr>
          <p:spPr>
            <a:xfrm>
              <a:off x="4923829" y="4042941"/>
              <a:ext cx="1522755" cy="62989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 </a:t>
              </a:r>
              <a:endParaRPr lang="ko-KR" altLang="en-US" dirty="0"/>
            </a:p>
          </p:txBody>
        </p:sp>
      </p:grpSp>
      <p:grpSp>
        <p:nvGrpSpPr>
          <p:cNvPr id="48" name="그룹 47"/>
          <p:cNvGrpSpPr/>
          <p:nvPr/>
        </p:nvGrpSpPr>
        <p:grpSpPr>
          <a:xfrm>
            <a:off x="3462481" y="2841341"/>
            <a:ext cx="2066227" cy="1398182"/>
            <a:chOff x="3611724" y="1553415"/>
            <a:chExt cx="4581057" cy="3119420"/>
          </a:xfrm>
        </p:grpSpPr>
        <p:grpSp>
          <p:nvGrpSpPr>
            <p:cNvPr id="49" name="그룹 48"/>
            <p:cNvGrpSpPr/>
            <p:nvPr/>
          </p:nvGrpSpPr>
          <p:grpSpPr>
            <a:xfrm>
              <a:off x="3611724" y="1553415"/>
              <a:ext cx="2196244" cy="1443537"/>
              <a:chOff x="3611724" y="1553415"/>
              <a:chExt cx="2196244" cy="1443537"/>
            </a:xfrm>
          </p:grpSpPr>
          <p:sp>
            <p:nvSpPr>
              <p:cNvPr id="74" name="직사각형 73"/>
              <p:cNvSpPr/>
              <p:nvPr/>
            </p:nvSpPr>
            <p:spPr>
              <a:xfrm>
                <a:off x="3611724" y="1553415"/>
                <a:ext cx="2196244" cy="92166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75" name="직선 화살표 연결선 74"/>
              <p:cNvCxnSpPr/>
              <p:nvPr/>
            </p:nvCxnSpPr>
            <p:spPr>
              <a:xfrm>
                <a:off x="5222646" y="2471080"/>
                <a:ext cx="333294" cy="52587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2" name="그룹 51"/>
            <p:cNvGrpSpPr/>
            <p:nvPr/>
          </p:nvGrpSpPr>
          <p:grpSpPr>
            <a:xfrm>
              <a:off x="5320497" y="3004146"/>
              <a:ext cx="1839875" cy="995158"/>
              <a:chOff x="3611724" y="1553415"/>
              <a:chExt cx="2196244" cy="1443537"/>
            </a:xfrm>
          </p:grpSpPr>
          <p:sp>
            <p:nvSpPr>
              <p:cNvPr id="65" name="직사각형 64"/>
              <p:cNvSpPr/>
              <p:nvPr/>
            </p:nvSpPr>
            <p:spPr>
              <a:xfrm>
                <a:off x="3611724" y="1553415"/>
                <a:ext cx="2196244" cy="92166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66" name="직선 화살표 연결선 65"/>
              <p:cNvCxnSpPr/>
              <p:nvPr/>
            </p:nvCxnSpPr>
            <p:spPr>
              <a:xfrm>
                <a:off x="5222646" y="2471080"/>
                <a:ext cx="333294" cy="52587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직선 화살표 연결선 66"/>
              <p:cNvCxnSpPr/>
              <p:nvPr/>
            </p:nvCxnSpPr>
            <p:spPr>
              <a:xfrm flipH="1">
                <a:off x="3863752" y="2475084"/>
                <a:ext cx="247914" cy="52186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9" name="직사각형 58"/>
            <p:cNvSpPr/>
            <p:nvPr/>
          </p:nvSpPr>
          <p:spPr>
            <a:xfrm>
              <a:off x="4923829" y="4042941"/>
              <a:ext cx="1522755" cy="62989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 </a:t>
              </a:r>
              <a:endParaRPr lang="ko-KR" altLang="en-US" dirty="0"/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6670026" y="4042941"/>
              <a:ext cx="1522755" cy="62989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 </a:t>
              </a:r>
              <a:endParaRPr lang="ko-KR" altLang="en-US" dirty="0"/>
            </a:p>
          </p:txBody>
        </p:sp>
      </p:grpSp>
      <p:grpSp>
        <p:nvGrpSpPr>
          <p:cNvPr id="77" name="그룹 76"/>
          <p:cNvGrpSpPr/>
          <p:nvPr/>
        </p:nvGrpSpPr>
        <p:grpSpPr>
          <a:xfrm>
            <a:off x="5818102" y="2815209"/>
            <a:ext cx="3024336" cy="1398182"/>
            <a:chOff x="1487488" y="1553415"/>
            <a:chExt cx="6705293" cy="3119420"/>
          </a:xfrm>
        </p:grpSpPr>
        <p:grpSp>
          <p:nvGrpSpPr>
            <p:cNvPr id="78" name="그룹 77"/>
            <p:cNvGrpSpPr/>
            <p:nvPr/>
          </p:nvGrpSpPr>
          <p:grpSpPr>
            <a:xfrm>
              <a:off x="3611724" y="1553415"/>
              <a:ext cx="2196244" cy="1443537"/>
              <a:chOff x="3611724" y="1553415"/>
              <a:chExt cx="2196244" cy="1443537"/>
            </a:xfrm>
          </p:grpSpPr>
          <p:sp>
            <p:nvSpPr>
              <p:cNvPr id="103" name="직사각형 102"/>
              <p:cNvSpPr/>
              <p:nvPr/>
            </p:nvSpPr>
            <p:spPr>
              <a:xfrm>
                <a:off x="3611724" y="1553415"/>
                <a:ext cx="2196244" cy="92166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104" name="직선 화살표 연결선 103"/>
              <p:cNvCxnSpPr/>
              <p:nvPr/>
            </p:nvCxnSpPr>
            <p:spPr>
              <a:xfrm>
                <a:off x="5222646" y="2471080"/>
                <a:ext cx="333294" cy="52587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직선 화살표 연결선 104"/>
              <p:cNvCxnSpPr/>
              <p:nvPr/>
            </p:nvCxnSpPr>
            <p:spPr>
              <a:xfrm flipH="1">
                <a:off x="3863752" y="2475084"/>
                <a:ext cx="247914" cy="52186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9" name="그룹 78"/>
            <p:cNvGrpSpPr/>
            <p:nvPr/>
          </p:nvGrpSpPr>
          <p:grpSpPr>
            <a:xfrm>
              <a:off x="2455925" y="3012930"/>
              <a:ext cx="1839875" cy="995158"/>
              <a:chOff x="3611724" y="1553415"/>
              <a:chExt cx="2196244" cy="1443537"/>
            </a:xfrm>
          </p:grpSpPr>
          <p:sp>
            <p:nvSpPr>
              <p:cNvPr id="100" name="직사각형 99"/>
              <p:cNvSpPr/>
              <p:nvPr/>
            </p:nvSpPr>
            <p:spPr>
              <a:xfrm>
                <a:off x="3611724" y="1553415"/>
                <a:ext cx="2196244" cy="92166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 smtClean="0"/>
                  <a:t> </a:t>
                </a:r>
                <a:endParaRPr lang="ko-KR" altLang="en-US" dirty="0"/>
              </a:p>
            </p:txBody>
          </p:sp>
          <p:cxnSp>
            <p:nvCxnSpPr>
              <p:cNvPr id="102" name="직선 화살표 연결선 101"/>
              <p:cNvCxnSpPr/>
              <p:nvPr/>
            </p:nvCxnSpPr>
            <p:spPr>
              <a:xfrm flipH="1">
                <a:off x="3863752" y="2475084"/>
                <a:ext cx="247914" cy="52186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7" name="직사각형 96"/>
            <p:cNvSpPr/>
            <p:nvPr/>
          </p:nvSpPr>
          <p:spPr>
            <a:xfrm>
              <a:off x="1487488" y="4042941"/>
              <a:ext cx="1522755" cy="62989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 </a:t>
              </a:r>
              <a:endParaRPr lang="ko-KR" altLang="en-US" dirty="0"/>
            </a:p>
          </p:txBody>
        </p:sp>
        <p:grpSp>
          <p:nvGrpSpPr>
            <p:cNvPr id="81" name="그룹 80"/>
            <p:cNvGrpSpPr/>
            <p:nvPr/>
          </p:nvGrpSpPr>
          <p:grpSpPr>
            <a:xfrm>
              <a:off x="5320497" y="3004146"/>
              <a:ext cx="1839875" cy="995158"/>
              <a:chOff x="3611724" y="1553415"/>
              <a:chExt cx="2196244" cy="1443537"/>
            </a:xfrm>
          </p:grpSpPr>
          <p:sp>
            <p:nvSpPr>
              <p:cNvPr id="94" name="직사각형 93"/>
              <p:cNvSpPr/>
              <p:nvPr/>
            </p:nvSpPr>
            <p:spPr>
              <a:xfrm>
                <a:off x="3611724" y="1553415"/>
                <a:ext cx="2196244" cy="92166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95" name="직선 화살표 연결선 94"/>
              <p:cNvCxnSpPr/>
              <p:nvPr/>
            </p:nvCxnSpPr>
            <p:spPr>
              <a:xfrm>
                <a:off x="5222646" y="2471080"/>
                <a:ext cx="333294" cy="52587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5" name="직사각형 84"/>
            <p:cNvSpPr/>
            <p:nvPr/>
          </p:nvSpPr>
          <p:spPr>
            <a:xfrm>
              <a:off x="6670026" y="4042941"/>
              <a:ext cx="1522755" cy="62989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 </a:t>
              </a:r>
              <a:endParaRPr lang="ko-KR" altLang="en-US" dirty="0"/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894792" y="1340768"/>
            <a:ext cx="95122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그래디언트</a:t>
            </a:r>
            <a:r>
              <a:rPr lang="ko-KR" altLang="en-US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b="1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부스팅</a:t>
            </a:r>
            <a:r>
              <a:rPr lang="en-US" altLang="ko-KR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 </a:t>
            </a:r>
            <a:r>
              <a:rPr lang="ko-KR" altLang="en-US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무작위성이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없고 사전 가지치기를 사용하여 앙상블을 통해 분류</a:t>
            </a:r>
            <a:endParaRPr lang="en-US" altLang="ko-KR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얉은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트리를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많이 연결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-&gt; 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메모리 </a:t>
            </a:r>
            <a:r>
              <a:rPr lang="ko-KR" altLang="en-US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적게사용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예측 빠름 </a:t>
            </a:r>
          </a:p>
        </p:txBody>
      </p:sp>
      <p:grpSp>
        <p:nvGrpSpPr>
          <p:cNvPr id="107" name="그룹 106"/>
          <p:cNvGrpSpPr/>
          <p:nvPr/>
        </p:nvGrpSpPr>
        <p:grpSpPr>
          <a:xfrm>
            <a:off x="9264995" y="2815209"/>
            <a:ext cx="1948697" cy="1398182"/>
            <a:chOff x="1487488" y="1553415"/>
            <a:chExt cx="4320480" cy="3119419"/>
          </a:xfrm>
        </p:grpSpPr>
        <p:grpSp>
          <p:nvGrpSpPr>
            <p:cNvPr id="108" name="그룹 107"/>
            <p:cNvGrpSpPr/>
            <p:nvPr/>
          </p:nvGrpSpPr>
          <p:grpSpPr>
            <a:xfrm>
              <a:off x="3611724" y="1553415"/>
              <a:ext cx="2196244" cy="1443537"/>
              <a:chOff x="3611724" y="1553415"/>
              <a:chExt cx="2196244" cy="1443537"/>
            </a:xfrm>
          </p:grpSpPr>
          <p:sp>
            <p:nvSpPr>
              <p:cNvPr id="119" name="직사각형 118"/>
              <p:cNvSpPr/>
              <p:nvPr/>
            </p:nvSpPr>
            <p:spPr>
              <a:xfrm>
                <a:off x="3611724" y="1553415"/>
                <a:ext cx="2196244" cy="92166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121" name="직선 화살표 연결선 120"/>
              <p:cNvCxnSpPr/>
              <p:nvPr/>
            </p:nvCxnSpPr>
            <p:spPr>
              <a:xfrm flipH="1">
                <a:off x="3863752" y="2475084"/>
                <a:ext cx="247914" cy="52186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9" name="그룹 108"/>
            <p:cNvGrpSpPr/>
            <p:nvPr/>
          </p:nvGrpSpPr>
          <p:grpSpPr>
            <a:xfrm>
              <a:off x="2455925" y="3012930"/>
              <a:ext cx="1839875" cy="995158"/>
              <a:chOff x="3611724" y="1553415"/>
              <a:chExt cx="2196244" cy="1443537"/>
            </a:xfrm>
          </p:grpSpPr>
          <p:sp>
            <p:nvSpPr>
              <p:cNvPr id="116" name="직사각형 115"/>
              <p:cNvSpPr/>
              <p:nvPr/>
            </p:nvSpPr>
            <p:spPr>
              <a:xfrm>
                <a:off x="3611724" y="1553415"/>
                <a:ext cx="2196244" cy="92166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 smtClean="0"/>
                  <a:t> </a:t>
                </a:r>
                <a:endParaRPr lang="ko-KR" altLang="en-US" dirty="0"/>
              </a:p>
            </p:txBody>
          </p:sp>
          <p:cxnSp>
            <p:nvCxnSpPr>
              <p:cNvPr id="118" name="직선 화살표 연결선 117"/>
              <p:cNvCxnSpPr/>
              <p:nvPr/>
            </p:nvCxnSpPr>
            <p:spPr>
              <a:xfrm flipH="1">
                <a:off x="3863752" y="2475084"/>
                <a:ext cx="247914" cy="52186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0" name="직사각형 109"/>
            <p:cNvSpPr/>
            <p:nvPr/>
          </p:nvSpPr>
          <p:spPr>
            <a:xfrm>
              <a:off x="1487488" y="4042941"/>
              <a:ext cx="1522755" cy="62989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 </a:t>
              </a:r>
              <a:endParaRPr lang="ko-KR" altLang="en-US" dirty="0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1842056" y="2375808"/>
            <a:ext cx="30645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endParaRPr lang="ko-KR" altLang="en-US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22" name="TextBox 121"/>
          <p:cNvSpPr txBox="1"/>
          <p:nvPr/>
        </p:nvSpPr>
        <p:spPr>
          <a:xfrm>
            <a:off x="3791744" y="2356944"/>
            <a:ext cx="30645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</a:t>
            </a:r>
            <a:endParaRPr lang="ko-KR" altLang="en-US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23" name="TextBox 122"/>
          <p:cNvSpPr txBox="1"/>
          <p:nvPr/>
        </p:nvSpPr>
        <p:spPr>
          <a:xfrm>
            <a:off x="7131080" y="2327382"/>
            <a:ext cx="30645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3</a:t>
            </a:r>
            <a:endParaRPr lang="ko-KR" altLang="en-US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24" name="TextBox 123"/>
          <p:cNvSpPr txBox="1"/>
          <p:nvPr/>
        </p:nvSpPr>
        <p:spPr>
          <a:xfrm>
            <a:off x="10565170" y="2303951"/>
            <a:ext cx="30645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4</a:t>
            </a:r>
            <a:endParaRPr lang="ko-KR" altLang="en-US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1101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타원 8"/>
          <p:cNvSpPr/>
          <p:nvPr/>
        </p:nvSpPr>
        <p:spPr>
          <a:xfrm>
            <a:off x="114245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2136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162390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35360" y="260648"/>
            <a:ext cx="11593288" cy="633670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2700">
                <a:solidFill>
                  <a:prstClr val="white">
                    <a:lumMod val="50000"/>
                  </a:prstClr>
                </a:solidFill>
                <a:bevel/>
              </a:ln>
              <a:solidFill>
                <a:prstClr val="white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51384" y="298874"/>
            <a:ext cx="5473178" cy="573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1.2.4 </a:t>
            </a:r>
            <a:r>
              <a:rPr lang="ko-KR" altLang="en-US" sz="2400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그래디언트</a:t>
            </a:r>
            <a:r>
              <a:rPr lang="ko-KR" altLang="en-US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2400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부스팅</a:t>
            </a:r>
            <a:endParaRPr lang="ko-KR" altLang="en-US" sz="24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33" name="직선 연결선 32"/>
          <p:cNvCxnSpPr/>
          <p:nvPr/>
        </p:nvCxnSpPr>
        <p:spPr>
          <a:xfrm>
            <a:off x="3935760" y="712048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3935760" y="620688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그룹 12"/>
          <p:cNvGrpSpPr/>
          <p:nvPr/>
        </p:nvGrpSpPr>
        <p:grpSpPr>
          <a:xfrm>
            <a:off x="551384" y="2852936"/>
            <a:ext cx="2558681" cy="1398182"/>
            <a:chOff x="1487488" y="1553415"/>
            <a:chExt cx="5672884" cy="3119420"/>
          </a:xfrm>
        </p:grpSpPr>
        <p:grpSp>
          <p:nvGrpSpPr>
            <p:cNvPr id="15" name="그룹 14"/>
            <p:cNvGrpSpPr/>
            <p:nvPr/>
          </p:nvGrpSpPr>
          <p:grpSpPr>
            <a:xfrm>
              <a:off x="3611724" y="1553415"/>
              <a:ext cx="2196244" cy="1443537"/>
              <a:chOff x="3611724" y="1553415"/>
              <a:chExt cx="2196244" cy="1443537"/>
            </a:xfrm>
          </p:grpSpPr>
          <p:sp>
            <p:nvSpPr>
              <p:cNvPr id="45" name="직사각형 44"/>
              <p:cNvSpPr/>
              <p:nvPr/>
            </p:nvSpPr>
            <p:spPr>
              <a:xfrm>
                <a:off x="3611724" y="1553415"/>
                <a:ext cx="2196244" cy="92166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46" name="직선 화살표 연결선 45"/>
              <p:cNvCxnSpPr/>
              <p:nvPr/>
            </p:nvCxnSpPr>
            <p:spPr>
              <a:xfrm>
                <a:off x="5222646" y="2471080"/>
                <a:ext cx="333294" cy="52587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화살표 연결선 46"/>
              <p:cNvCxnSpPr/>
              <p:nvPr/>
            </p:nvCxnSpPr>
            <p:spPr>
              <a:xfrm flipH="1">
                <a:off x="3863752" y="2475084"/>
                <a:ext cx="247914" cy="52186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그룹 17"/>
            <p:cNvGrpSpPr/>
            <p:nvPr/>
          </p:nvGrpSpPr>
          <p:grpSpPr>
            <a:xfrm>
              <a:off x="2455925" y="3012930"/>
              <a:ext cx="1839875" cy="995158"/>
              <a:chOff x="3611724" y="1553415"/>
              <a:chExt cx="2196244" cy="1443537"/>
            </a:xfrm>
          </p:grpSpPr>
          <p:sp>
            <p:nvSpPr>
              <p:cNvPr id="42" name="직사각형 41"/>
              <p:cNvSpPr/>
              <p:nvPr/>
            </p:nvSpPr>
            <p:spPr>
              <a:xfrm>
                <a:off x="3611724" y="1553415"/>
                <a:ext cx="2196244" cy="92166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 smtClean="0"/>
                  <a:t> </a:t>
                </a:r>
                <a:endParaRPr lang="ko-KR" altLang="en-US" dirty="0"/>
              </a:p>
            </p:txBody>
          </p:sp>
          <p:cxnSp>
            <p:nvCxnSpPr>
              <p:cNvPr id="43" name="직선 화살표 연결선 42"/>
              <p:cNvCxnSpPr/>
              <p:nvPr/>
            </p:nvCxnSpPr>
            <p:spPr>
              <a:xfrm>
                <a:off x="5222646" y="2471080"/>
                <a:ext cx="333294" cy="52587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직선 화살표 연결선 43"/>
              <p:cNvCxnSpPr/>
              <p:nvPr/>
            </p:nvCxnSpPr>
            <p:spPr>
              <a:xfrm flipH="1">
                <a:off x="3863752" y="2475084"/>
                <a:ext cx="247914" cy="52186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9" name="직사각형 38"/>
            <p:cNvSpPr/>
            <p:nvPr/>
          </p:nvSpPr>
          <p:spPr>
            <a:xfrm>
              <a:off x="1487488" y="4042941"/>
              <a:ext cx="1522755" cy="62989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 </a:t>
              </a:r>
              <a:endParaRPr lang="ko-KR" altLang="en-US" dirty="0"/>
            </a:p>
          </p:txBody>
        </p:sp>
        <p:grpSp>
          <p:nvGrpSpPr>
            <p:cNvPr id="20" name="그룹 19"/>
            <p:cNvGrpSpPr/>
            <p:nvPr/>
          </p:nvGrpSpPr>
          <p:grpSpPr>
            <a:xfrm>
              <a:off x="5320497" y="3004146"/>
              <a:ext cx="1839875" cy="995158"/>
              <a:chOff x="3611724" y="1553415"/>
              <a:chExt cx="2196244" cy="1443537"/>
            </a:xfrm>
          </p:grpSpPr>
          <p:sp>
            <p:nvSpPr>
              <p:cNvPr id="36" name="직사각형 35"/>
              <p:cNvSpPr/>
              <p:nvPr/>
            </p:nvSpPr>
            <p:spPr>
              <a:xfrm>
                <a:off x="3611724" y="1553415"/>
                <a:ext cx="2196244" cy="92166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38" name="직선 화살표 연결선 37"/>
              <p:cNvCxnSpPr/>
              <p:nvPr/>
            </p:nvCxnSpPr>
            <p:spPr>
              <a:xfrm flipH="1">
                <a:off x="3863752" y="2475084"/>
                <a:ext cx="247914" cy="52186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직사각형 27"/>
            <p:cNvSpPr/>
            <p:nvPr/>
          </p:nvSpPr>
          <p:spPr>
            <a:xfrm>
              <a:off x="4923829" y="4042941"/>
              <a:ext cx="1522755" cy="62989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 </a:t>
              </a:r>
              <a:endParaRPr lang="ko-KR" altLang="en-US" dirty="0"/>
            </a:p>
          </p:txBody>
        </p:sp>
      </p:grpSp>
      <p:grpSp>
        <p:nvGrpSpPr>
          <p:cNvPr id="48" name="그룹 47"/>
          <p:cNvGrpSpPr/>
          <p:nvPr/>
        </p:nvGrpSpPr>
        <p:grpSpPr>
          <a:xfrm>
            <a:off x="3462481" y="2841341"/>
            <a:ext cx="2066227" cy="1398182"/>
            <a:chOff x="3611724" y="1553415"/>
            <a:chExt cx="4581057" cy="3119420"/>
          </a:xfrm>
        </p:grpSpPr>
        <p:grpSp>
          <p:nvGrpSpPr>
            <p:cNvPr id="49" name="그룹 48"/>
            <p:cNvGrpSpPr/>
            <p:nvPr/>
          </p:nvGrpSpPr>
          <p:grpSpPr>
            <a:xfrm>
              <a:off x="3611724" y="1553415"/>
              <a:ext cx="2196244" cy="1443537"/>
              <a:chOff x="3611724" y="1553415"/>
              <a:chExt cx="2196244" cy="1443537"/>
            </a:xfrm>
          </p:grpSpPr>
          <p:sp>
            <p:nvSpPr>
              <p:cNvPr id="74" name="직사각형 73"/>
              <p:cNvSpPr/>
              <p:nvPr/>
            </p:nvSpPr>
            <p:spPr>
              <a:xfrm>
                <a:off x="3611724" y="1553415"/>
                <a:ext cx="2196244" cy="92166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75" name="직선 화살표 연결선 74"/>
              <p:cNvCxnSpPr/>
              <p:nvPr/>
            </p:nvCxnSpPr>
            <p:spPr>
              <a:xfrm>
                <a:off x="5222646" y="2471080"/>
                <a:ext cx="333294" cy="52587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2" name="그룹 51"/>
            <p:cNvGrpSpPr/>
            <p:nvPr/>
          </p:nvGrpSpPr>
          <p:grpSpPr>
            <a:xfrm>
              <a:off x="5320497" y="3004146"/>
              <a:ext cx="1839875" cy="995158"/>
              <a:chOff x="3611724" y="1553415"/>
              <a:chExt cx="2196244" cy="1443537"/>
            </a:xfrm>
          </p:grpSpPr>
          <p:sp>
            <p:nvSpPr>
              <p:cNvPr id="65" name="직사각형 64"/>
              <p:cNvSpPr/>
              <p:nvPr/>
            </p:nvSpPr>
            <p:spPr>
              <a:xfrm>
                <a:off x="3611724" y="1553415"/>
                <a:ext cx="2196244" cy="92166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66" name="직선 화살표 연결선 65"/>
              <p:cNvCxnSpPr/>
              <p:nvPr/>
            </p:nvCxnSpPr>
            <p:spPr>
              <a:xfrm>
                <a:off x="5222646" y="2471080"/>
                <a:ext cx="333294" cy="52587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직선 화살표 연결선 66"/>
              <p:cNvCxnSpPr/>
              <p:nvPr/>
            </p:nvCxnSpPr>
            <p:spPr>
              <a:xfrm flipH="1">
                <a:off x="3863752" y="2475084"/>
                <a:ext cx="247914" cy="52186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9" name="직사각형 58"/>
            <p:cNvSpPr/>
            <p:nvPr/>
          </p:nvSpPr>
          <p:spPr>
            <a:xfrm>
              <a:off x="4923829" y="4042941"/>
              <a:ext cx="1522755" cy="62989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 </a:t>
              </a:r>
              <a:endParaRPr lang="ko-KR" altLang="en-US" dirty="0"/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6670026" y="4042941"/>
              <a:ext cx="1522755" cy="62989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 </a:t>
              </a:r>
              <a:endParaRPr lang="ko-KR" altLang="en-US" dirty="0"/>
            </a:p>
          </p:txBody>
        </p:sp>
      </p:grpSp>
      <p:grpSp>
        <p:nvGrpSpPr>
          <p:cNvPr id="77" name="그룹 76"/>
          <p:cNvGrpSpPr/>
          <p:nvPr/>
        </p:nvGrpSpPr>
        <p:grpSpPr>
          <a:xfrm>
            <a:off x="5818102" y="2815209"/>
            <a:ext cx="3024336" cy="1398182"/>
            <a:chOff x="1487488" y="1553415"/>
            <a:chExt cx="6705293" cy="3119420"/>
          </a:xfrm>
        </p:grpSpPr>
        <p:grpSp>
          <p:nvGrpSpPr>
            <p:cNvPr id="78" name="그룹 77"/>
            <p:cNvGrpSpPr/>
            <p:nvPr/>
          </p:nvGrpSpPr>
          <p:grpSpPr>
            <a:xfrm>
              <a:off x="3611724" y="1553415"/>
              <a:ext cx="2196244" cy="1443537"/>
              <a:chOff x="3611724" y="1553415"/>
              <a:chExt cx="2196244" cy="1443537"/>
            </a:xfrm>
          </p:grpSpPr>
          <p:sp>
            <p:nvSpPr>
              <p:cNvPr id="103" name="직사각형 102"/>
              <p:cNvSpPr/>
              <p:nvPr/>
            </p:nvSpPr>
            <p:spPr>
              <a:xfrm>
                <a:off x="3611724" y="1553415"/>
                <a:ext cx="2196244" cy="92166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104" name="직선 화살표 연결선 103"/>
              <p:cNvCxnSpPr/>
              <p:nvPr/>
            </p:nvCxnSpPr>
            <p:spPr>
              <a:xfrm>
                <a:off x="5222646" y="2471080"/>
                <a:ext cx="333294" cy="52587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직선 화살표 연결선 104"/>
              <p:cNvCxnSpPr/>
              <p:nvPr/>
            </p:nvCxnSpPr>
            <p:spPr>
              <a:xfrm flipH="1">
                <a:off x="3863752" y="2475084"/>
                <a:ext cx="247914" cy="52186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9" name="그룹 78"/>
            <p:cNvGrpSpPr/>
            <p:nvPr/>
          </p:nvGrpSpPr>
          <p:grpSpPr>
            <a:xfrm>
              <a:off x="2455925" y="3012930"/>
              <a:ext cx="1839875" cy="995158"/>
              <a:chOff x="3611724" y="1553415"/>
              <a:chExt cx="2196244" cy="1443537"/>
            </a:xfrm>
          </p:grpSpPr>
          <p:sp>
            <p:nvSpPr>
              <p:cNvPr id="100" name="직사각형 99"/>
              <p:cNvSpPr/>
              <p:nvPr/>
            </p:nvSpPr>
            <p:spPr>
              <a:xfrm>
                <a:off x="3611724" y="1553415"/>
                <a:ext cx="2196244" cy="92166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 smtClean="0"/>
                  <a:t> </a:t>
                </a:r>
                <a:endParaRPr lang="ko-KR" altLang="en-US" dirty="0"/>
              </a:p>
            </p:txBody>
          </p:sp>
          <p:cxnSp>
            <p:nvCxnSpPr>
              <p:cNvPr id="102" name="직선 화살표 연결선 101"/>
              <p:cNvCxnSpPr/>
              <p:nvPr/>
            </p:nvCxnSpPr>
            <p:spPr>
              <a:xfrm flipH="1">
                <a:off x="3863752" y="2475084"/>
                <a:ext cx="247914" cy="52186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7" name="직사각형 96"/>
            <p:cNvSpPr/>
            <p:nvPr/>
          </p:nvSpPr>
          <p:spPr>
            <a:xfrm>
              <a:off x="1487488" y="4042941"/>
              <a:ext cx="1522755" cy="62989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 </a:t>
              </a:r>
              <a:endParaRPr lang="ko-KR" altLang="en-US" dirty="0"/>
            </a:p>
          </p:txBody>
        </p:sp>
        <p:grpSp>
          <p:nvGrpSpPr>
            <p:cNvPr id="81" name="그룹 80"/>
            <p:cNvGrpSpPr/>
            <p:nvPr/>
          </p:nvGrpSpPr>
          <p:grpSpPr>
            <a:xfrm>
              <a:off x="5320497" y="3004146"/>
              <a:ext cx="1839875" cy="995158"/>
              <a:chOff x="3611724" y="1553415"/>
              <a:chExt cx="2196244" cy="1443537"/>
            </a:xfrm>
          </p:grpSpPr>
          <p:sp>
            <p:nvSpPr>
              <p:cNvPr id="94" name="직사각형 93"/>
              <p:cNvSpPr/>
              <p:nvPr/>
            </p:nvSpPr>
            <p:spPr>
              <a:xfrm>
                <a:off x="3611724" y="1553415"/>
                <a:ext cx="2196244" cy="92166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95" name="직선 화살표 연결선 94"/>
              <p:cNvCxnSpPr/>
              <p:nvPr/>
            </p:nvCxnSpPr>
            <p:spPr>
              <a:xfrm>
                <a:off x="5222646" y="2471080"/>
                <a:ext cx="333294" cy="52587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5" name="직사각형 84"/>
            <p:cNvSpPr/>
            <p:nvPr/>
          </p:nvSpPr>
          <p:spPr>
            <a:xfrm>
              <a:off x="6670026" y="4042941"/>
              <a:ext cx="1522755" cy="62989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 </a:t>
              </a:r>
              <a:endParaRPr lang="ko-KR" altLang="en-US" dirty="0"/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894792" y="1340768"/>
            <a:ext cx="95122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그래디언트</a:t>
            </a:r>
            <a:r>
              <a:rPr lang="ko-KR" altLang="en-US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b="1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부스팅</a:t>
            </a:r>
            <a:r>
              <a:rPr lang="en-US" altLang="ko-KR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 </a:t>
            </a:r>
            <a:r>
              <a:rPr lang="ko-KR" altLang="en-US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무작위성이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없고 사전 가지치기를 사용하여 앙상블을 통해 분류</a:t>
            </a:r>
            <a:endParaRPr lang="en-US" altLang="ko-KR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얉은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트리를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많이 연결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-&gt; 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메모리 </a:t>
            </a:r>
            <a:r>
              <a:rPr lang="ko-KR" altLang="en-US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적게사용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예측 빠름 </a:t>
            </a:r>
          </a:p>
        </p:txBody>
      </p:sp>
      <p:grpSp>
        <p:nvGrpSpPr>
          <p:cNvPr id="107" name="그룹 106"/>
          <p:cNvGrpSpPr/>
          <p:nvPr/>
        </p:nvGrpSpPr>
        <p:grpSpPr>
          <a:xfrm>
            <a:off x="9264995" y="2815209"/>
            <a:ext cx="1948697" cy="1398182"/>
            <a:chOff x="1487488" y="1553415"/>
            <a:chExt cx="4320480" cy="3119419"/>
          </a:xfrm>
        </p:grpSpPr>
        <p:grpSp>
          <p:nvGrpSpPr>
            <p:cNvPr id="108" name="그룹 107"/>
            <p:cNvGrpSpPr/>
            <p:nvPr/>
          </p:nvGrpSpPr>
          <p:grpSpPr>
            <a:xfrm>
              <a:off x="3611724" y="1553415"/>
              <a:ext cx="2196244" cy="1443537"/>
              <a:chOff x="3611724" y="1553415"/>
              <a:chExt cx="2196244" cy="1443537"/>
            </a:xfrm>
          </p:grpSpPr>
          <p:sp>
            <p:nvSpPr>
              <p:cNvPr id="119" name="직사각형 118"/>
              <p:cNvSpPr/>
              <p:nvPr/>
            </p:nvSpPr>
            <p:spPr>
              <a:xfrm>
                <a:off x="3611724" y="1553415"/>
                <a:ext cx="2196244" cy="92166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121" name="직선 화살표 연결선 120"/>
              <p:cNvCxnSpPr/>
              <p:nvPr/>
            </p:nvCxnSpPr>
            <p:spPr>
              <a:xfrm flipH="1">
                <a:off x="3863752" y="2475084"/>
                <a:ext cx="247914" cy="52186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9" name="그룹 108"/>
            <p:cNvGrpSpPr/>
            <p:nvPr/>
          </p:nvGrpSpPr>
          <p:grpSpPr>
            <a:xfrm>
              <a:off x="2455925" y="3012930"/>
              <a:ext cx="1839875" cy="995158"/>
              <a:chOff x="3611724" y="1553415"/>
              <a:chExt cx="2196244" cy="1443537"/>
            </a:xfrm>
          </p:grpSpPr>
          <p:sp>
            <p:nvSpPr>
              <p:cNvPr id="116" name="직사각형 115"/>
              <p:cNvSpPr/>
              <p:nvPr/>
            </p:nvSpPr>
            <p:spPr>
              <a:xfrm>
                <a:off x="3611724" y="1553415"/>
                <a:ext cx="2196244" cy="92166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 smtClean="0"/>
                  <a:t> </a:t>
                </a:r>
                <a:endParaRPr lang="ko-KR" altLang="en-US" dirty="0"/>
              </a:p>
            </p:txBody>
          </p:sp>
          <p:cxnSp>
            <p:nvCxnSpPr>
              <p:cNvPr id="118" name="직선 화살표 연결선 117"/>
              <p:cNvCxnSpPr/>
              <p:nvPr/>
            </p:nvCxnSpPr>
            <p:spPr>
              <a:xfrm flipH="1">
                <a:off x="3863752" y="2475084"/>
                <a:ext cx="247914" cy="52186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0" name="직사각형 109"/>
            <p:cNvSpPr/>
            <p:nvPr/>
          </p:nvSpPr>
          <p:spPr>
            <a:xfrm>
              <a:off x="1487488" y="4042941"/>
              <a:ext cx="1522755" cy="62989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 </a:t>
              </a:r>
              <a:endParaRPr lang="ko-KR" altLang="en-US" dirty="0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1842056" y="2375808"/>
            <a:ext cx="30645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endParaRPr lang="ko-KR" altLang="en-US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22" name="TextBox 121"/>
          <p:cNvSpPr txBox="1"/>
          <p:nvPr/>
        </p:nvSpPr>
        <p:spPr>
          <a:xfrm>
            <a:off x="3791744" y="2356944"/>
            <a:ext cx="30645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</a:t>
            </a:r>
            <a:endParaRPr lang="ko-KR" altLang="en-US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23" name="TextBox 122"/>
          <p:cNvSpPr txBox="1"/>
          <p:nvPr/>
        </p:nvSpPr>
        <p:spPr>
          <a:xfrm>
            <a:off x="7131080" y="2327382"/>
            <a:ext cx="30645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3</a:t>
            </a:r>
            <a:endParaRPr lang="ko-KR" altLang="en-US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24" name="TextBox 123"/>
          <p:cNvSpPr txBox="1"/>
          <p:nvPr/>
        </p:nvSpPr>
        <p:spPr>
          <a:xfrm>
            <a:off x="10565170" y="2303951"/>
            <a:ext cx="30645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4</a:t>
            </a:r>
            <a:endParaRPr lang="ko-KR" altLang="en-US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535131" y="4602235"/>
            <a:ext cx="1490163" cy="452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위험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965996" y="4602234"/>
            <a:ext cx="103206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건강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034661" y="4602234"/>
            <a:ext cx="1024539" cy="452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위험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075933" y="4602234"/>
            <a:ext cx="633507" cy="452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위험</a:t>
            </a:r>
          </a:p>
        </p:txBody>
      </p:sp>
    </p:spTree>
    <p:extLst>
      <p:ext uri="{BB962C8B-B14F-4D97-AF65-F5344CB8AC3E}">
        <p14:creationId xmlns:p14="http://schemas.microsoft.com/office/powerpoint/2010/main" val="564913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타원 8"/>
          <p:cNvSpPr/>
          <p:nvPr/>
        </p:nvSpPr>
        <p:spPr>
          <a:xfrm>
            <a:off x="114245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2136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162390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35360" y="260648"/>
            <a:ext cx="11593288" cy="633670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2700">
                <a:solidFill>
                  <a:prstClr val="white">
                    <a:lumMod val="50000"/>
                  </a:prstClr>
                </a:solidFill>
                <a:bevel/>
              </a:ln>
              <a:solidFill>
                <a:prstClr val="white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51384" y="298874"/>
            <a:ext cx="5473178" cy="573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1.1.1 </a:t>
            </a:r>
            <a:r>
              <a:rPr lang="ko-KR" altLang="en-US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인공 지능</a:t>
            </a:r>
            <a:endParaRPr lang="ko-KR" altLang="en-US" sz="24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33" name="직선 연결선 32"/>
          <p:cNvCxnSpPr/>
          <p:nvPr/>
        </p:nvCxnSpPr>
        <p:spPr>
          <a:xfrm>
            <a:off x="2738414" y="642918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2738414" y="570910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839416" y="1144080"/>
            <a:ext cx="10153128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사이버 </a:t>
            </a:r>
            <a:r>
              <a:rPr lang="ko-KR" altLang="en-US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네틱스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 </a:t>
            </a:r>
            <a:r>
              <a:rPr lang="ko-KR" altLang="en-US" dirty="0">
                <a:solidFill>
                  <a:schemeClr val="bg1"/>
                </a:solidFill>
              </a:rPr>
              <a:t>일반적으로 생명체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기계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조직과 또 이들의 조합을 통해 통신과 제어를 연구하는 </a:t>
            </a:r>
            <a:r>
              <a:rPr lang="ko-KR" altLang="en-US" dirty="0" smtClean="0">
                <a:solidFill>
                  <a:schemeClr val="bg1"/>
                </a:solidFill>
              </a:rPr>
              <a:t>학문</a:t>
            </a:r>
            <a:endParaRPr lang="en-US" altLang="ko-KR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전문가 시스템</a:t>
            </a:r>
            <a:r>
              <a:rPr lang="en-US" altLang="ko-KR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 </a:t>
            </a:r>
            <a:r>
              <a:rPr lang="ko-KR" altLang="en-US" dirty="0">
                <a:solidFill>
                  <a:schemeClr val="bg1"/>
                </a:solidFill>
              </a:rPr>
              <a:t>인간이 특정분야에 대하여 가지고 있는 전문적인 지식을 </a:t>
            </a:r>
            <a:r>
              <a:rPr lang="ko-KR" altLang="en-US" dirty="0" smtClean="0">
                <a:solidFill>
                  <a:schemeClr val="bg1"/>
                </a:solidFill>
              </a:rPr>
              <a:t>정리하고 </a:t>
            </a:r>
            <a:r>
              <a:rPr lang="ko-KR" altLang="en-US" dirty="0">
                <a:solidFill>
                  <a:schemeClr val="bg1"/>
                </a:solidFill>
              </a:rPr>
              <a:t>컴퓨터에 </a:t>
            </a:r>
            <a:endParaRPr lang="en-US" altLang="ko-KR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</a:rPr>
              <a:t>  </a:t>
            </a:r>
            <a:r>
              <a:rPr lang="ko-KR" altLang="en-US" dirty="0" smtClean="0">
                <a:solidFill>
                  <a:schemeClr val="bg1"/>
                </a:solidFill>
              </a:rPr>
              <a:t>기억시킴으로써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일반인도 이 전문지식을 이용할 수 있도록 하는 </a:t>
            </a:r>
            <a:r>
              <a:rPr lang="ko-KR" altLang="en-US" dirty="0" smtClean="0">
                <a:solidFill>
                  <a:schemeClr val="bg1"/>
                </a:solidFill>
              </a:rPr>
              <a:t>시스템</a:t>
            </a:r>
            <a:endParaRPr lang="en-US" altLang="ko-KR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</a:rPr>
              <a:t>  Ex) </a:t>
            </a:r>
            <a:r>
              <a:rPr lang="ko-KR" altLang="en-US" dirty="0" smtClean="0">
                <a:solidFill>
                  <a:schemeClr val="bg1"/>
                </a:solidFill>
              </a:rPr>
              <a:t>의료 </a:t>
            </a:r>
            <a:r>
              <a:rPr lang="ko-KR" altLang="en-US" dirty="0">
                <a:solidFill>
                  <a:schemeClr val="bg1"/>
                </a:solidFill>
              </a:rPr>
              <a:t>진단 </a:t>
            </a:r>
            <a:r>
              <a:rPr lang="ko-KR" altLang="en-US" dirty="0" smtClean="0">
                <a:solidFill>
                  <a:schemeClr val="bg1"/>
                </a:solidFill>
              </a:rPr>
              <a:t>시스템</a:t>
            </a:r>
            <a:r>
              <a:rPr lang="en-US" altLang="ko-KR" dirty="0">
                <a:solidFill>
                  <a:schemeClr val="bg1"/>
                </a:solidFill>
              </a:rPr>
              <a:t>, </a:t>
            </a:r>
            <a:r>
              <a:rPr lang="ko-KR" altLang="en-US" dirty="0">
                <a:solidFill>
                  <a:schemeClr val="bg1"/>
                </a:solidFill>
              </a:rPr>
              <a:t>설계 </a:t>
            </a:r>
            <a:r>
              <a:rPr lang="ko-KR" altLang="en-US" dirty="0" smtClean="0">
                <a:solidFill>
                  <a:schemeClr val="bg1"/>
                </a:solidFill>
              </a:rPr>
              <a:t>시스템</a:t>
            </a:r>
            <a:endParaRPr lang="ko-KR" altLang="en-US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4578" name="Picture 2" descr="전문가 시스템 이미지 검색결과&quot;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48153" r="-715"/>
          <a:stretch/>
        </p:blipFill>
        <p:spPr bwMode="auto">
          <a:xfrm>
            <a:off x="4963371" y="3284984"/>
            <a:ext cx="6934199" cy="3024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3332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타원 8"/>
          <p:cNvSpPr/>
          <p:nvPr/>
        </p:nvSpPr>
        <p:spPr>
          <a:xfrm>
            <a:off x="114245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2136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162390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35360" y="260648"/>
            <a:ext cx="11593288" cy="633670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2700">
                <a:solidFill>
                  <a:prstClr val="white">
                    <a:lumMod val="50000"/>
                  </a:prstClr>
                </a:solidFill>
                <a:bevel/>
              </a:ln>
              <a:solidFill>
                <a:prstClr val="white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51384" y="298874"/>
            <a:ext cx="5473178" cy="573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1.2.4 </a:t>
            </a:r>
            <a:r>
              <a:rPr lang="ko-KR" altLang="en-US" sz="2400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그래디언트</a:t>
            </a:r>
            <a:r>
              <a:rPr lang="ko-KR" altLang="en-US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2400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부스팅</a:t>
            </a:r>
            <a:endParaRPr lang="ko-KR" altLang="en-US" sz="24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33" name="직선 연결선 32"/>
          <p:cNvCxnSpPr/>
          <p:nvPr/>
        </p:nvCxnSpPr>
        <p:spPr>
          <a:xfrm>
            <a:off x="3935760" y="712048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3935760" y="620688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그룹 12"/>
          <p:cNvGrpSpPr/>
          <p:nvPr/>
        </p:nvGrpSpPr>
        <p:grpSpPr>
          <a:xfrm>
            <a:off x="551384" y="2852936"/>
            <a:ext cx="2558681" cy="1398182"/>
            <a:chOff x="1487488" y="1553415"/>
            <a:chExt cx="5672884" cy="3119420"/>
          </a:xfrm>
        </p:grpSpPr>
        <p:grpSp>
          <p:nvGrpSpPr>
            <p:cNvPr id="15" name="그룹 14"/>
            <p:cNvGrpSpPr/>
            <p:nvPr/>
          </p:nvGrpSpPr>
          <p:grpSpPr>
            <a:xfrm>
              <a:off x="3611724" y="1553415"/>
              <a:ext cx="2196244" cy="1443537"/>
              <a:chOff x="3611724" y="1553415"/>
              <a:chExt cx="2196244" cy="1443537"/>
            </a:xfrm>
          </p:grpSpPr>
          <p:sp>
            <p:nvSpPr>
              <p:cNvPr id="45" name="직사각형 44"/>
              <p:cNvSpPr/>
              <p:nvPr/>
            </p:nvSpPr>
            <p:spPr>
              <a:xfrm>
                <a:off x="3611724" y="1553415"/>
                <a:ext cx="2196244" cy="92166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46" name="직선 화살표 연결선 45"/>
              <p:cNvCxnSpPr/>
              <p:nvPr/>
            </p:nvCxnSpPr>
            <p:spPr>
              <a:xfrm>
                <a:off x="5222646" y="2471080"/>
                <a:ext cx="333294" cy="52587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화살표 연결선 46"/>
              <p:cNvCxnSpPr/>
              <p:nvPr/>
            </p:nvCxnSpPr>
            <p:spPr>
              <a:xfrm flipH="1">
                <a:off x="3863752" y="2475084"/>
                <a:ext cx="247914" cy="52186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그룹 17"/>
            <p:cNvGrpSpPr/>
            <p:nvPr/>
          </p:nvGrpSpPr>
          <p:grpSpPr>
            <a:xfrm>
              <a:off x="2455925" y="3012930"/>
              <a:ext cx="1839875" cy="995158"/>
              <a:chOff x="3611724" y="1553415"/>
              <a:chExt cx="2196244" cy="1443537"/>
            </a:xfrm>
          </p:grpSpPr>
          <p:sp>
            <p:nvSpPr>
              <p:cNvPr id="42" name="직사각형 41"/>
              <p:cNvSpPr/>
              <p:nvPr/>
            </p:nvSpPr>
            <p:spPr>
              <a:xfrm>
                <a:off x="3611724" y="1553415"/>
                <a:ext cx="2196244" cy="92166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 smtClean="0"/>
                  <a:t> </a:t>
                </a:r>
                <a:endParaRPr lang="ko-KR" altLang="en-US" dirty="0"/>
              </a:p>
            </p:txBody>
          </p:sp>
          <p:cxnSp>
            <p:nvCxnSpPr>
              <p:cNvPr id="43" name="직선 화살표 연결선 42"/>
              <p:cNvCxnSpPr/>
              <p:nvPr/>
            </p:nvCxnSpPr>
            <p:spPr>
              <a:xfrm>
                <a:off x="5222646" y="2471080"/>
                <a:ext cx="333294" cy="52587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직선 화살표 연결선 43"/>
              <p:cNvCxnSpPr/>
              <p:nvPr/>
            </p:nvCxnSpPr>
            <p:spPr>
              <a:xfrm flipH="1">
                <a:off x="3863752" y="2475084"/>
                <a:ext cx="247914" cy="52186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9" name="직사각형 38"/>
            <p:cNvSpPr/>
            <p:nvPr/>
          </p:nvSpPr>
          <p:spPr>
            <a:xfrm>
              <a:off x="1487488" y="4042941"/>
              <a:ext cx="1522755" cy="62989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 </a:t>
              </a:r>
              <a:endParaRPr lang="ko-KR" altLang="en-US" dirty="0"/>
            </a:p>
          </p:txBody>
        </p:sp>
        <p:grpSp>
          <p:nvGrpSpPr>
            <p:cNvPr id="20" name="그룹 19"/>
            <p:cNvGrpSpPr/>
            <p:nvPr/>
          </p:nvGrpSpPr>
          <p:grpSpPr>
            <a:xfrm>
              <a:off x="5320497" y="3004146"/>
              <a:ext cx="1839875" cy="995158"/>
              <a:chOff x="3611724" y="1553415"/>
              <a:chExt cx="2196244" cy="1443537"/>
            </a:xfrm>
          </p:grpSpPr>
          <p:sp>
            <p:nvSpPr>
              <p:cNvPr id="36" name="직사각형 35"/>
              <p:cNvSpPr/>
              <p:nvPr/>
            </p:nvSpPr>
            <p:spPr>
              <a:xfrm>
                <a:off x="3611724" y="1553415"/>
                <a:ext cx="2196244" cy="92166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38" name="직선 화살표 연결선 37"/>
              <p:cNvCxnSpPr/>
              <p:nvPr/>
            </p:nvCxnSpPr>
            <p:spPr>
              <a:xfrm flipH="1">
                <a:off x="3863752" y="2475084"/>
                <a:ext cx="247914" cy="52186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직사각형 27"/>
            <p:cNvSpPr/>
            <p:nvPr/>
          </p:nvSpPr>
          <p:spPr>
            <a:xfrm>
              <a:off x="4923829" y="4042941"/>
              <a:ext cx="1522755" cy="62989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 </a:t>
              </a:r>
              <a:endParaRPr lang="ko-KR" altLang="en-US" dirty="0"/>
            </a:p>
          </p:txBody>
        </p:sp>
      </p:grpSp>
      <p:grpSp>
        <p:nvGrpSpPr>
          <p:cNvPr id="48" name="그룹 47"/>
          <p:cNvGrpSpPr/>
          <p:nvPr/>
        </p:nvGrpSpPr>
        <p:grpSpPr>
          <a:xfrm>
            <a:off x="3462481" y="2841341"/>
            <a:ext cx="2066227" cy="1398182"/>
            <a:chOff x="3611724" y="1553415"/>
            <a:chExt cx="4581057" cy="3119420"/>
          </a:xfrm>
        </p:grpSpPr>
        <p:grpSp>
          <p:nvGrpSpPr>
            <p:cNvPr id="49" name="그룹 48"/>
            <p:cNvGrpSpPr/>
            <p:nvPr/>
          </p:nvGrpSpPr>
          <p:grpSpPr>
            <a:xfrm>
              <a:off x="3611724" y="1553415"/>
              <a:ext cx="2196244" cy="1443537"/>
              <a:chOff x="3611724" y="1553415"/>
              <a:chExt cx="2196244" cy="1443537"/>
            </a:xfrm>
          </p:grpSpPr>
          <p:sp>
            <p:nvSpPr>
              <p:cNvPr id="74" name="직사각형 73"/>
              <p:cNvSpPr/>
              <p:nvPr/>
            </p:nvSpPr>
            <p:spPr>
              <a:xfrm>
                <a:off x="3611724" y="1553415"/>
                <a:ext cx="2196244" cy="92166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75" name="직선 화살표 연결선 74"/>
              <p:cNvCxnSpPr/>
              <p:nvPr/>
            </p:nvCxnSpPr>
            <p:spPr>
              <a:xfrm>
                <a:off x="5222646" y="2471080"/>
                <a:ext cx="333294" cy="52587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2" name="그룹 51"/>
            <p:cNvGrpSpPr/>
            <p:nvPr/>
          </p:nvGrpSpPr>
          <p:grpSpPr>
            <a:xfrm>
              <a:off x="5320497" y="3004146"/>
              <a:ext cx="1839875" cy="995158"/>
              <a:chOff x="3611724" y="1553415"/>
              <a:chExt cx="2196244" cy="1443537"/>
            </a:xfrm>
          </p:grpSpPr>
          <p:sp>
            <p:nvSpPr>
              <p:cNvPr id="65" name="직사각형 64"/>
              <p:cNvSpPr/>
              <p:nvPr/>
            </p:nvSpPr>
            <p:spPr>
              <a:xfrm>
                <a:off x="3611724" y="1553415"/>
                <a:ext cx="2196244" cy="92166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66" name="직선 화살표 연결선 65"/>
              <p:cNvCxnSpPr/>
              <p:nvPr/>
            </p:nvCxnSpPr>
            <p:spPr>
              <a:xfrm>
                <a:off x="5222646" y="2471080"/>
                <a:ext cx="333294" cy="52587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직선 화살표 연결선 66"/>
              <p:cNvCxnSpPr/>
              <p:nvPr/>
            </p:nvCxnSpPr>
            <p:spPr>
              <a:xfrm flipH="1">
                <a:off x="3863752" y="2475084"/>
                <a:ext cx="247914" cy="52186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9" name="직사각형 58"/>
            <p:cNvSpPr/>
            <p:nvPr/>
          </p:nvSpPr>
          <p:spPr>
            <a:xfrm>
              <a:off x="4923829" y="4042941"/>
              <a:ext cx="1522755" cy="62989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 </a:t>
              </a:r>
              <a:endParaRPr lang="ko-KR" altLang="en-US" dirty="0"/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6670026" y="4042941"/>
              <a:ext cx="1522755" cy="62989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 </a:t>
              </a:r>
              <a:endParaRPr lang="ko-KR" altLang="en-US" dirty="0"/>
            </a:p>
          </p:txBody>
        </p:sp>
      </p:grpSp>
      <p:grpSp>
        <p:nvGrpSpPr>
          <p:cNvPr id="77" name="그룹 76"/>
          <p:cNvGrpSpPr/>
          <p:nvPr/>
        </p:nvGrpSpPr>
        <p:grpSpPr>
          <a:xfrm>
            <a:off x="5818102" y="2815209"/>
            <a:ext cx="3024336" cy="1398182"/>
            <a:chOff x="1487488" y="1553415"/>
            <a:chExt cx="6705293" cy="3119420"/>
          </a:xfrm>
        </p:grpSpPr>
        <p:grpSp>
          <p:nvGrpSpPr>
            <p:cNvPr id="78" name="그룹 77"/>
            <p:cNvGrpSpPr/>
            <p:nvPr/>
          </p:nvGrpSpPr>
          <p:grpSpPr>
            <a:xfrm>
              <a:off x="3611724" y="1553415"/>
              <a:ext cx="2196244" cy="1443537"/>
              <a:chOff x="3611724" y="1553415"/>
              <a:chExt cx="2196244" cy="1443537"/>
            </a:xfrm>
          </p:grpSpPr>
          <p:sp>
            <p:nvSpPr>
              <p:cNvPr id="103" name="직사각형 102"/>
              <p:cNvSpPr/>
              <p:nvPr/>
            </p:nvSpPr>
            <p:spPr>
              <a:xfrm>
                <a:off x="3611724" y="1553415"/>
                <a:ext cx="2196244" cy="92166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104" name="직선 화살표 연결선 103"/>
              <p:cNvCxnSpPr/>
              <p:nvPr/>
            </p:nvCxnSpPr>
            <p:spPr>
              <a:xfrm>
                <a:off x="5222646" y="2471080"/>
                <a:ext cx="333294" cy="52587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직선 화살표 연결선 104"/>
              <p:cNvCxnSpPr/>
              <p:nvPr/>
            </p:nvCxnSpPr>
            <p:spPr>
              <a:xfrm flipH="1">
                <a:off x="3863752" y="2475084"/>
                <a:ext cx="247914" cy="52186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9" name="그룹 78"/>
            <p:cNvGrpSpPr/>
            <p:nvPr/>
          </p:nvGrpSpPr>
          <p:grpSpPr>
            <a:xfrm>
              <a:off x="2455925" y="3012930"/>
              <a:ext cx="1839875" cy="995158"/>
              <a:chOff x="3611724" y="1553415"/>
              <a:chExt cx="2196244" cy="1443537"/>
            </a:xfrm>
          </p:grpSpPr>
          <p:sp>
            <p:nvSpPr>
              <p:cNvPr id="100" name="직사각형 99"/>
              <p:cNvSpPr/>
              <p:nvPr/>
            </p:nvSpPr>
            <p:spPr>
              <a:xfrm>
                <a:off x="3611724" y="1553415"/>
                <a:ext cx="2196244" cy="92166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 smtClean="0"/>
                  <a:t> </a:t>
                </a:r>
                <a:endParaRPr lang="ko-KR" altLang="en-US" dirty="0"/>
              </a:p>
            </p:txBody>
          </p:sp>
          <p:cxnSp>
            <p:nvCxnSpPr>
              <p:cNvPr id="102" name="직선 화살표 연결선 101"/>
              <p:cNvCxnSpPr/>
              <p:nvPr/>
            </p:nvCxnSpPr>
            <p:spPr>
              <a:xfrm flipH="1">
                <a:off x="3863752" y="2475084"/>
                <a:ext cx="247914" cy="52186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7" name="직사각형 96"/>
            <p:cNvSpPr/>
            <p:nvPr/>
          </p:nvSpPr>
          <p:spPr>
            <a:xfrm>
              <a:off x="1487488" y="4042941"/>
              <a:ext cx="1522755" cy="62989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 </a:t>
              </a:r>
              <a:endParaRPr lang="ko-KR" altLang="en-US" dirty="0"/>
            </a:p>
          </p:txBody>
        </p:sp>
        <p:grpSp>
          <p:nvGrpSpPr>
            <p:cNvPr id="81" name="그룹 80"/>
            <p:cNvGrpSpPr/>
            <p:nvPr/>
          </p:nvGrpSpPr>
          <p:grpSpPr>
            <a:xfrm>
              <a:off x="5320497" y="3004146"/>
              <a:ext cx="1839875" cy="995158"/>
              <a:chOff x="3611724" y="1553415"/>
              <a:chExt cx="2196244" cy="1443537"/>
            </a:xfrm>
          </p:grpSpPr>
          <p:sp>
            <p:nvSpPr>
              <p:cNvPr id="94" name="직사각형 93"/>
              <p:cNvSpPr/>
              <p:nvPr/>
            </p:nvSpPr>
            <p:spPr>
              <a:xfrm>
                <a:off x="3611724" y="1553415"/>
                <a:ext cx="2196244" cy="92166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95" name="직선 화살표 연결선 94"/>
              <p:cNvCxnSpPr/>
              <p:nvPr/>
            </p:nvCxnSpPr>
            <p:spPr>
              <a:xfrm>
                <a:off x="5222646" y="2471080"/>
                <a:ext cx="333294" cy="52587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5" name="직사각형 84"/>
            <p:cNvSpPr/>
            <p:nvPr/>
          </p:nvSpPr>
          <p:spPr>
            <a:xfrm>
              <a:off x="6670026" y="4042941"/>
              <a:ext cx="1522755" cy="62989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 </a:t>
              </a:r>
              <a:endParaRPr lang="ko-KR" altLang="en-US" dirty="0"/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894792" y="1340768"/>
            <a:ext cx="95122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그래디언트</a:t>
            </a:r>
            <a:r>
              <a:rPr lang="ko-KR" altLang="en-US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b="1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부스팅</a:t>
            </a:r>
            <a:r>
              <a:rPr lang="en-US" altLang="ko-KR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 </a:t>
            </a:r>
            <a:r>
              <a:rPr lang="ko-KR" altLang="en-US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무작위성이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없고 사전 가지치기를 사용하여 앙상블을 통해 분류</a:t>
            </a:r>
            <a:endParaRPr lang="en-US" altLang="ko-KR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얉은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트리를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많이 연결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-&gt; 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메모리 </a:t>
            </a:r>
            <a:r>
              <a:rPr lang="ko-KR" altLang="en-US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적게사용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예측 빠름 </a:t>
            </a:r>
          </a:p>
        </p:txBody>
      </p:sp>
      <p:grpSp>
        <p:nvGrpSpPr>
          <p:cNvPr id="107" name="그룹 106"/>
          <p:cNvGrpSpPr/>
          <p:nvPr/>
        </p:nvGrpSpPr>
        <p:grpSpPr>
          <a:xfrm>
            <a:off x="9264995" y="2815209"/>
            <a:ext cx="1948697" cy="1398182"/>
            <a:chOff x="1487488" y="1553415"/>
            <a:chExt cx="4320480" cy="3119419"/>
          </a:xfrm>
        </p:grpSpPr>
        <p:grpSp>
          <p:nvGrpSpPr>
            <p:cNvPr id="108" name="그룹 107"/>
            <p:cNvGrpSpPr/>
            <p:nvPr/>
          </p:nvGrpSpPr>
          <p:grpSpPr>
            <a:xfrm>
              <a:off x="3611724" y="1553415"/>
              <a:ext cx="2196244" cy="1443537"/>
              <a:chOff x="3611724" y="1553415"/>
              <a:chExt cx="2196244" cy="1443537"/>
            </a:xfrm>
          </p:grpSpPr>
          <p:sp>
            <p:nvSpPr>
              <p:cNvPr id="119" name="직사각형 118"/>
              <p:cNvSpPr/>
              <p:nvPr/>
            </p:nvSpPr>
            <p:spPr>
              <a:xfrm>
                <a:off x="3611724" y="1553415"/>
                <a:ext cx="2196244" cy="92166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121" name="직선 화살표 연결선 120"/>
              <p:cNvCxnSpPr/>
              <p:nvPr/>
            </p:nvCxnSpPr>
            <p:spPr>
              <a:xfrm flipH="1">
                <a:off x="3863752" y="2475084"/>
                <a:ext cx="247914" cy="52186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9" name="그룹 108"/>
            <p:cNvGrpSpPr/>
            <p:nvPr/>
          </p:nvGrpSpPr>
          <p:grpSpPr>
            <a:xfrm>
              <a:off x="2455925" y="3012930"/>
              <a:ext cx="1839875" cy="995158"/>
              <a:chOff x="3611724" y="1553415"/>
              <a:chExt cx="2196244" cy="1443537"/>
            </a:xfrm>
          </p:grpSpPr>
          <p:sp>
            <p:nvSpPr>
              <p:cNvPr id="116" name="직사각형 115"/>
              <p:cNvSpPr/>
              <p:nvPr/>
            </p:nvSpPr>
            <p:spPr>
              <a:xfrm>
                <a:off x="3611724" y="1553415"/>
                <a:ext cx="2196244" cy="92166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 smtClean="0"/>
                  <a:t> </a:t>
                </a:r>
                <a:endParaRPr lang="ko-KR" altLang="en-US" dirty="0"/>
              </a:p>
            </p:txBody>
          </p:sp>
          <p:cxnSp>
            <p:nvCxnSpPr>
              <p:cNvPr id="118" name="직선 화살표 연결선 117"/>
              <p:cNvCxnSpPr/>
              <p:nvPr/>
            </p:nvCxnSpPr>
            <p:spPr>
              <a:xfrm flipH="1">
                <a:off x="3863752" y="2475084"/>
                <a:ext cx="247914" cy="52186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0" name="직사각형 109"/>
            <p:cNvSpPr/>
            <p:nvPr/>
          </p:nvSpPr>
          <p:spPr>
            <a:xfrm>
              <a:off x="1487488" y="4042941"/>
              <a:ext cx="1522755" cy="62989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 </a:t>
              </a:r>
              <a:endParaRPr lang="ko-KR" altLang="en-US" dirty="0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1842056" y="2375808"/>
            <a:ext cx="30645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endParaRPr lang="ko-KR" altLang="en-US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22" name="TextBox 121"/>
          <p:cNvSpPr txBox="1"/>
          <p:nvPr/>
        </p:nvSpPr>
        <p:spPr>
          <a:xfrm>
            <a:off x="3791744" y="2356944"/>
            <a:ext cx="30645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</a:t>
            </a:r>
            <a:endParaRPr lang="ko-KR" altLang="en-US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23" name="TextBox 122"/>
          <p:cNvSpPr txBox="1"/>
          <p:nvPr/>
        </p:nvSpPr>
        <p:spPr>
          <a:xfrm>
            <a:off x="7131080" y="2327382"/>
            <a:ext cx="30645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3</a:t>
            </a:r>
            <a:endParaRPr lang="ko-KR" altLang="en-US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24" name="TextBox 123"/>
          <p:cNvSpPr txBox="1"/>
          <p:nvPr/>
        </p:nvSpPr>
        <p:spPr>
          <a:xfrm>
            <a:off x="10565170" y="2303951"/>
            <a:ext cx="30645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4</a:t>
            </a:r>
            <a:endParaRPr lang="ko-KR" altLang="en-US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535131" y="4602235"/>
            <a:ext cx="1490163" cy="452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위험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965996" y="4602234"/>
            <a:ext cx="103206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건강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034661" y="4602234"/>
            <a:ext cx="1024539" cy="452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위험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075933" y="4602234"/>
            <a:ext cx="633507" cy="452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위험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263712" y="4698910"/>
            <a:ext cx="1441868" cy="6933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000" b="1" dirty="0" smtClean="0">
                <a:solidFill>
                  <a:srgbClr val="FFFF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위험</a:t>
            </a:r>
            <a:r>
              <a:rPr lang="en-US" altLang="ko-KR" sz="3000" b="1" dirty="0" smtClean="0">
                <a:solidFill>
                  <a:srgbClr val="FFFF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!</a:t>
            </a:r>
            <a:endParaRPr lang="ko-KR" altLang="en-US" sz="3000" b="1" dirty="0" smtClean="0">
              <a:solidFill>
                <a:srgbClr val="FFFF0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75902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309786" y="2643182"/>
            <a:ext cx="7643866" cy="7353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2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1.3 </a:t>
            </a:r>
            <a:r>
              <a:rPr lang="ko-KR" altLang="en-US" sz="32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머신 러닝의 진보의 계기 세가지</a:t>
            </a:r>
            <a:endParaRPr lang="en-US" altLang="ko-KR" sz="3200" dirty="0">
              <a:solidFill>
                <a:schemeClr val="bg1"/>
              </a:solidFill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1991544" y="3092722"/>
            <a:ext cx="1008112" cy="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9264352" y="3095205"/>
            <a:ext cx="1008112" cy="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114245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2136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162390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35360" y="260648"/>
            <a:ext cx="11593288" cy="633670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2700">
                <a:solidFill>
                  <a:prstClr val="white">
                    <a:lumMod val="50000"/>
                  </a:prstClr>
                </a:solidFill>
                <a:bevel/>
              </a:ln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7249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타원 8"/>
          <p:cNvSpPr/>
          <p:nvPr/>
        </p:nvSpPr>
        <p:spPr>
          <a:xfrm>
            <a:off x="114245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2136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162390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35360" y="260648"/>
            <a:ext cx="11593288" cy="633670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2700">
                <a:solidFill>
                  <a:prstClr val="white">
                    <a:lumMod val="50000"/>
                  </a:prstClr>
                </a:solidFill>
                <a:bevel/>
              </a:ln>
              <a:solidFill>
                <a:prstClr val="white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51384" y="298874"/>
            <a:ext cx="5473178" cy="573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1.3 </a:t>
            </a:r>
            <a:r>
              <a:rPr lang="ko-KR" altLang="en-US" sz="2400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머신러닝의</a:t>
            </a:r>
            <a:r>
              <a:rPr lang="ko-KR" altLang="en-US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진보의 계기 세가지</a:t>
            </a:r>
            <a:endParaRPr lang="ko-KR" altLang="en-US" sz="24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33" name="직선 연결선 32"/>
          <p:cNvCxnSpPr/>
          <p:nvPr/>
        </p:nvCxnSpPr>
        <p:spPr>
          <a:xfrm>
            <a:off x="5231904" y="640040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5231904" y="548680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567543" y="1484784"/>
            <a:ext cx="8136904" cy="25160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머신러닝의</a:t>
            </a:r>
            <a:r>
              <a:rPr lang="ko-KR" altLang="en-US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진보의 계기 세 가지</a:t>
            </a:r>
            <a:endParaRPr lang="en-US" altLang="ko-KR" b="1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3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하드웨어</a:t>
            </a:r>
            <a:endParaRPr lang="en-US" altLang="ko-KR" sz="2300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300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데이터셋과</a:t>
            </a:r>
            <a:r>
              <a:rPr lang="ko-KR" altLang="en-US" sz="23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벤치마크</a:t>
            </a:r>
            <a:endParaRPr lang="en-US" altLang="ko-KR" sz="2300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3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알고리즘 향상</a:t>
            </a:r>
          </a:p>
        </p:txBody>
      </p:sp>
    </p:spTree>
    <p:extLst>
      <p:ext uri="{BB962C8B-B14F-4D97-AF65-F5344CB8AC3E}">
        <p14:creationId xmlns:p14="http://schemas.microsoft.com/office/powerpoint/2010/main" val="1547261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타원 8"/>
          <p:cNvSpPr/>
          <p:nvPr/>
        </p:nvSpPr>
        <p:spPr>
          <a:xfrm>
            <a:off x="114245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2136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162390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35360" y="260648"/>
            <a:ext cx="11593288" cy="633670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2700">
                <a:solidFill>
                  <a:prstClr val="white">
                    <a:lumMod val="50000"/>
                  </a:prstClr>
                </a:solidFill>
                <a:bevel/>
              </a:ln>
              <a:solidFill>
                <a:prstClr val="white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51384" y="298874"/>
            <a:ext cx="5473178" cy="573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1.3.1 </a:t>
            </a:r>
            <a:r>
              <a:rPr lang="ko-KR" altLang="en-US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하드웨어</a:t>
            </a:r>
            <a:endParaRPr lang="ko-KR" altLang="en-US" sz="24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33" name="직선 연결선 32"/>
          <p:cNvCxnSpPr/>
          <p:nvPr/>
        </p:nvCxnSpPr>
        <p:spPr>
          <a:xfrm>
            <a:off x="2711624" y="653467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2711624" y="562107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551384" y="1196752"/>
            <a:ext cx="7920880" cy="1283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CPU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는 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1990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년과 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2010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년 사이에 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5,000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배가 빨라짐</a:t>
            </a:r>
            <a:endParaRPr lang="en-US" altLang="ko-KR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WHY?</a:t>
            </a:r>
            <a:endParaRPr lang="ko-KR" altLang="en-US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56631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타원 8"/>
          <p:cNvSpPr/>
          <p:nvPr/>
        </p:nvSpPr>
        <p:spPr>
          <a:xfrm>
            <a:off x="114245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2136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162390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35360" y="260648"/>
            <a:ext cx="11593288" cy="633670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2700">
                <a:solidFill>
                  <a:prstClr val="white">
                    <a:lumMod val="50000"/>
                  </a:prstClr>
                </a:solidFill>
                <a:bevel/>
              </a:ln>
              <a:solidFill>
                <a:prstClr val="white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51384" y="298874"/>
            <a:ext cx="5473178" cy="573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1.3.1 </a:t>
            </a:r>
            <a:r>
              <a:rPr lang="ko-KR" altLang="en-US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하드웨어</a:t>
            </a:r>
            <a:endParaRPr lang="ko-KR" altLang="en-US" sz="24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33" name="직선 연결선 32"/>
          <p:cNvCxnSpPr/>
          <p:nvPr/>
        </p:nvCxnSpPr>
        <p:spPr>
          <a:xfrm>
            <a:off x="2711624" y="653467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2711624" y="562107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551383" y="1196752"/>
            <a:ext cx="10369153" cy="3831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CPU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는 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1990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년과 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2010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년 사이에 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5,000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배가 빨라짐</a:t>
            </a:r>
            <a:endParaRPr lang="en-US" altLang="ko-KR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WHY? -&gt; </a:t>
            </a:r>
            <a:r>
              <a:rPr lang="ko-KR" altLang="en-US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무어의 법칙</a:t>
            </a:r>
            <a:endParaRPr lang="en-US" altLang="ko-KR" b="1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</a:t>
            </a:r>
            <a:r>
              <a:rPr lang="ko-KR" altLang="en-US" dirty="0"/>
              <a:t> </a:t>
            </a:r>
            <a:r>
              <a:rPr lang="ko-KR" altLang="en-US" dirty="0" smtClean="0">
                <a:solidFill>
                  <a:schemeClr val="bg1"/>
                </a:solidFill>
              </a:rPr>
              <a:t>반도체의 </a:t>
            </a:r>
            <a:r>
              <a:rPr lang="ko-KR" altLang="en-US" dirty="0">
                <a:solidFill>
                  <a:schemeClr val="bg1"/>
                </a:solidFill>
              </a:rPr>
              <a:t>집적회로 성능은 </a:t>
            </a:r>
            <a:r>
              <a:rPr lang="en-US" altLang="ko-KR" dirty="0">
                <a:solidFill>
                  <a:schemeClr val="bg1"/>
                </a:solidFill>
              </a:rPr>
              <a:t>24</a:t>
            </a:r>
            <a:r>
              <a:rPr lang="ko-KR" altLang="en-US" dirty="0">
                <a:solidFill>
                  <a:schemeClr val="bg1"/>
                </a:solidFill>
              </a:rPr>
              <a:t>개월마다 </a:t>
            </a:r>
            <a:r>
              <a:rPr lang="en-US" altLang="ko-KR" dirty="0">
                <a:solidFill>
                  <a:schemeClr val="bg1"/>
                </a:solidFill>
              </a:rPr>
              <a:t>2</a:t>
            </a:r>
            <a:r>
              <a:rPr lang="ko-KR" altLang="en-US" dirty="0">
                <a:solidFill>
                  <a:schemeClr val="bg1"/>
                </a:solidFill>
              </a:rPr>
              <a:t>배로 증가한다는 </a:t>
            </a:r>
            <a:r>
              <a:rPr lang="ko-KR" altLang="en-US" dirty="0" smtClean="0">
                <a:solidFill>
                  <a:schemeClr val="bg1"/>
                </a:solidFill>
              </a:rPr>
              <a:t>법칙</a:t>
            </a:r>
            <a:endParaRPr lang="en-US" altLang="ko-KR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dirty="0" smtClean="0">
                <a:solidFill>
                  <a:schemeClr val="bg1"/>
                </a:solidFill>
              </a:rPr>
              <a:t>하지만 </a:t>
            </a:r>
            <a:r>
              <a:rPr lang="ko-KR" altLang="en-US" dirty="0">
                <a:solidFill>
                  <a:schemeClr val="bg1"/>
                </a:solidFill>
              </a:rPr>
              <a:t>물리법칙으로 인해 더 이상 회로의 밀도를 올릴 수 없다는 </a:t>
            </a:r>
            <a:r>
              <a:rPr lang="ko-KR" altLang="en-US" dirty="0" smtClean="0">
                <a:solidFill>
                  <a:schemeClr val="bg1"/>
                </a:solidFill>
              </a:rPr>
              <a:t>이유와</a:t>
            </a:r>
            <a:r>
              <a:rPr lang="en-US" altLang="ko-KR" dirty="0" smtClean="0">
                <a:solidFill>
                  <a:schemeClr val="bg1"/>
                </a:solidFill>
              </a:rPr>
              <a:t>,</a:t>
            </a:r>
            <a:r>
              <a:rPr lang="ko-KR" altLang="en-US" dirty="0" smtClean="0">
                <a:solidFill>
                  <a:schemeClr val="bg1"/>
                </a:solidFill>
              </a:rPr>
              <a:t> 소프트웨어와 </a:t>
            </a:r>
            <a:r>
              <a:rPr lang="ko-KR" altLang="en-US" dirty="0" err="1">
                <a:solidFill>
                  <a:schemeClr val="bg1"/>
                </a:solidFill>
              </a:rPr>
              <a:t>클라우드</a:t>
            </a:r>
            <a:r>
              <a:rPr lang="ko-KR" altLang="en-US" dirty="0">
                <a:solidFill>
                  <a:schemeClr val="bg1"/>
                </a:solidFill>
              </a:rPr>
              <a:t> 네트워크의 발달과 기능에 맞게 특화된 반도체 메모리 칩 </a:t>
            </a:r>
            <a:r>
              <a:rPr lang="ko-KR" altLang="en-US" dirty="0" smtClean="0">
                <a:solidFill>
                  <a:schemeClr val="bg1"/>
                </a:solidFill>
              </a:rPr>
              <a:t>등장 때문에 무어의 법칙이 끝남</a:t>
            </a:r>
            <a:endParaRPr lang="ko-KR" altLang="en-US" b="1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2465" y="656469"/>
            <a:ext cx="3404094" cy="343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931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타원 8"/>
          <p:cNvSpPr/>
          <p:nvPr/>
        </p:nvSpPr>
        <p:spPr>
          <a:xfrm>
            <a:off x="114245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2136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162390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35360" y="260648"/>
            <a:ext cx="11593288" cy="633670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2700">
                <a:solidFill>
                  <a:prstClr val="white">
                    <a:lumMod val="50000"/>
                  </a:prstClr>
                </a:solidFill>
                <a:bevel/>
              </a:ln>
              <a:solidFill>
                <a:prstClr val="white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51384" y="298874"/>
            <a:ext cx="5473178" cy="573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1.3.1 </a:t>
            </a:r>
            <a:r>
              <a:rPr lang="ko-KR" altLang="en-US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하드웨어</a:t>
            </a:r>
            <a:endParaRPr lang="ko-KR" altLang="en-US" sz="24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33" name="직선 연결선 32"/>
          <p:cNvCxnSpPr/>
          <p:nvPr/>
        </p:nvCxnSpPr>
        <p:spPr>
          <a:xfrm>
            <a:off x="2711624" y="653467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2711624" y="562107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551383" y="1196752"/>
            <a:ext cx="10369153" cy="3831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CPU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는 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1990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년과 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2010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년 사이에 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5,000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배가 빨라짐</a:t>
            </a:r>
            <a:endParaRPr lang="en-US" altLang="ko-KR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WHY? -&gt; </a:t>
            </a:r>
            <a:r>
              <a:rPr lang="ko-KR" altLang="en-US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무어의 법칙</a:t>
            </a:r>
            <a:endParaRPr lang="en-US" altLang="ko-KR" b="1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</a:t>
            </a:r>
            <a:r>
              <a:rPr lang="ko-KR" altLang="en-US" dirty="0"/>
              <a:t> </a:t>
            </a:r>
            <a:r>
              <a:rPr lang="ko-KR" altLang="en-US" dirty="0" smtClean="0">
                <a:solidFill>
                  <a:schemeClr val="bg1"/>
                </a:solidFill>
              </a:rPr>
              <a:t>반도체의 </a:t>
            </a:r>
            <a:r>
              <a:rPr lang="ko-KR" altLang="en-US" dirty="0">
                <a:solidFill>
                  <a:schemeClr val="bg1"/>
                </a:solidFill>
              </a:rPr>
              <a:t>집적회로 성능은 </a:t>
            </a:r>
            <a:r>
              <a:rPr lang="en-US" altLang="ko-KR" dirty="0">
                <a:solidFill>
                  <a:schemeClr val="bg1"/>
                </a:solidFill>
              </a:rPr>
              <a:t>24</a:t>
            </a:r>
            <a:r>
              <a:rPr lang="ko-KR" altLang="en-US" dirty="0">
                <a:solidFill>
                  <a:schemeClr val="bg1"/>
                </a:solidFill>
              </a:rPr>
              <a:t>개월마다 </a:t>
            </a:r>
            <a:r>
              <a:rPr lang="en-US" altLang="ko-KR" dirty="0">
                <a:solidFill>
                  <a:schemeClr val="bg1"/>
                </a:solidFill>
              </a:rPr>
              <a:t>2</a:t>
            </a:r>
            <a:r>
              <a:rPr lang="ko-KR" altLang="en-US" dirty="0">
                <a:solidFill>
                  <a:schemeClr val="bg1"/>
                </a:solidFill>
              </a:rPr>
              <a:t>배로 증가한다는 </a:t>
            </a:r>
            <a:r>
              <a:rPr lang="ko-KR" altLang="en-US" dirty="0" smtClean="0">
                <a:solidFill>
                  <a:schemeClr val="bg1"/>
                </a:solidFill>
              </a:rPr>
              <a:t>법칙</a:t>
            </a:r>
            <a:endParaRPr lang="en-US" altLang="ko-KR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dirty="0" smtClean="0">
                <a:solidFill>
                  <a:schemeClr val="bg1"/>
                </a:solidFill>
              </a:rPr>
              <a:t>하지만 </a:t>
            </a:r>
            <a:r>
              <a:rPr lang="ko-KR" altLang="en-US" dirty="0">
                <a:solidFill>
                  <a:schemeClr val="bg1"/>
                </a:solidFill>
              </a:rPr>
              <a:t>물리법칙으로 인해 더 이상 회로의 밀도를 올릴 수 없다는 </a:t>
            </a:r>
            <a:r>
              <a:rPr lang="ko-KR" altLang="en-US" dirty="0" smtClean="0">
                <a:solidFill>
                  <a:schemeClr val="bg1"/>
                </a:solidFill>
              </a:rPr>
              <a:t>이유와</a:t>
            </a:r>
            <a:r>
              <a:rPr lang="en-US" altLang="ko-KR" dirty="0" smtClean="0">
                <a:solidFill>
                  <a:schemeClr val="bg1"/>
                </a:solidFill>
              </a:rPr>
              <a:t>,</a:t>
            </a:r>
            <a:r>
              <a:rPr lang="ko-KR" altLang="en-US" dirty="0" smtClean="0">
                <a:solidFill>
                  <a:schemeClr val="bg1"/>
                </a:solidFill>
              </a:rPr>
              <a:t> 소프트웨어와 </a:t>
            </a:r>
            <a:r>
              <a:rPr lang="ko-KR" altLang="en-US" dirty="0" err="1">
                <a:solidFill>
                  <a:schemeClr val="bg1"/>
                </a:solidFill>
              </a:rPr>
              <a:t>클라우드</a:t>
            </a:r>
            <a:r>
              <a:rPr lang="ko-KR" altLang="en-US" dirty="0">
                <a:solidFill>
                  <a:schemeClr val="bg1"/>
                </a:solidFill>
              </a:rPr>
              <a:t> 네트워크의 발달과 기능에 맞게 특화된 반도체 메모리 칩 </a:t>
            </a:r>
            <a:r>
              <a:rPr lang="ko-KR" altLang="en-US" dirty="0" smtClean="0">
                <a:solidFill>
                  <a:schemeClr val="bg1"/>
                </a:solidFill>
              </a:rPr>
              <a:t>등장 때문에 무어의 법칙이 끝남</a:t>
            </a:r>
            <a:endParaRPr lang="ko-KR" altLang="en-US" b="1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2465" y="656469"/>
            <a:ext cx="3404094" cy="343476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7972" y="653466"/>
            <a:ext cx="4896829" cy="5748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236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타원 8"/>
          <p:cNvSpPr/>
          <p:nvPr/>
        </p:nvSpPr>
        <p:spPr>
          <a:xfrm>
            <a:off x="114245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2136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162390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35360" y="260648"/>
            <a:ext cx="11593288" cy="633670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2700">
                <a:solidFill>
                  <a:prstClr val="white">
                    <a:lumMod val="50000"/>
                  </a:prstClr>
                </a:solidFill>
                <a:bevel/>
              </a:ln>
              <a:solidFill>
                <a:prstClr val="white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51384" y="298874"/>
            <a:ext cx="5473178" cy="573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1.3.1 </a:t>
            </a:r>
            <a:r>
              <a:rPr lang="ko-KR" altLang="en-US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하드웨어</a:t>
            </a:r>
            <a:endParaRPr lang="ko-KR" altLang="en-US" sz="24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33" name="직선 연결선 32"/>
          <p:cNvCxnSpPr/>
          <p:nvPr/>
        </p:nvCxnSpPr>
        <p:spPr>
          <a:xfrm>
            <a:off x="2711624" y="653467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2711624" y="562107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415" y="1913440"/>
            <a:ext cx="6552729" cy="343489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9415" y="1003660"/>
            <a:ext cx="79208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CPU(</a:t>
            </a:r>
            <a:r>
              <a:rPr lang="en-US" altLang="ko-KR" dirty="0">
                <a:solidFill>
                  <a:schemeClr val="bg1"/>
                </a:solidFill>
              </a:rPr>
              <a:t>Central Processing </a:t>
            </a:r>
            <a:r>
              <a:rPr lang="en-US" altLang="ko-KR" dirty="0" smtClean="0">
                <a:solidFill>
                  <a:schemeClr val="bg1"/>
                </a:solidFill>
              </a:rPr>
              <a:t>Unit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): 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중앙 처리 장치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GPU(Graphics </a:t>
            </a:r>
            <a:r>
              <a:rPr lang="en-US" altLang="ko-KR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Processing Units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): 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그래픽 처리 장치</a:t>
            </a:r>
            <a:endParaRPr lang="en-US" altLang="ko-KR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839415" y="5466081"/>
            <a:ext cx="936104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맑은 고딕" panose="020B0503020000020004" pitchFamily="50" charset="-127"/>
              </a:rPr>
              <a:t>주어진 문제에 따라서 처리속도가 </a:t>
            </a:r>
            <a:r>
              <a:rPr lang="en-US" altLang="ko-KR" b="1" dirty="0">
                <a:solidFill>
                  <a:schemeClr val="bg1"/>
                </a:solidFill>
                <a:latin typeface="맑은 고딕" panose="020B0503020000020004" pitchFamily="50" charset="-127"/>
              </a:rPr>
              <a:t>CPU</a:t>
            </a:r>
            <a:r>
              <a:rPr lang="ko-KR" altLang="en-US" b="1" dirty="0">
                <a:solidFill>
                  <a:schemeClr val="bg1"/>
                </a:solidFill>
                <a:latin typeface="맑은 고딕" panose="020B0503020000020004" pitchFamily="50" charset="-127"/>
              </a:rPr>
              <a:t>가 더 빠른 경우도</a:t>
            </a:r>
            <a:r>
              <a:rPr lang="en-US" altLang="ko-KR" b="1" dirty="0">
                <a:solidFill>
                  <a:schemeClr val="bg1"/>
                </a:solidFill>
                <a:latin typeface="맑은 고딕" panose="020B0503020000020004" pitchFamily="50" charset="-127"/>
              </a:rPr>
              <a:t>, GPU</a:t>
            </a:r>
            <a:r>
              <a:rPr lang="ko-KR" altLang="en-US" b="1" dirty="0">
                <a:solidFill>
                  <a:schemeClr val="bg1"/>
                </a:solidFill>
                <a:latin typeface="맑은 고딕" panose="020B0503020000020004" pitchFamily="50" charset="-127"/>
              </a:rPr>
              <a:t>가 더 빠른 경우도 </a:t>
            </a:r>
            <a:r>
              <a:rPr lang="ko-KR" altLang="en-US" b="1" dirty="0" smtClean="0">
                <a:solidFill>
                  <a:schemeClr val="bg1"/>
                </a:solidFill>
                <a:latin typeface="맑은 고딕" panose="020B0503020000020004" pitchFamily="50" charset="-127"/>
              </a:rPr>
              <a:t>있음</a:t>
            </a:r>
            <a:r>
              <a:rPr lang="en-US" altLang="ko-KR" b="1" dirty="0" smtClean="0">
                <a:solidFill>
                  <a:schemeClr val="bg1"/>
                </a:solidFill>
                <a:latin typeface="맑은 고딕" panose="020B0503020000020004" pitchFamily="50" charset="-127"/>
              </a:rPr>
              <a:t>,</a:t>
            </a:r>
            <a:r>
              <a:rPr lang="en-US" altLang="ko-KR" b="1" dirty="0">
                <a:solidFill>
                  <a:schemeClr val="bg1"/>
                </a:solidFill>
                <a:latin typeface="맑은 고딕" panose="020B0503020000020004" pitchFamily="50" charset="-127"/>
              </a:rPr>
              <a:t> </a:t>
            </a:r>
            <a:endParaRPr lang="en-US" altLang="ko-KR" b="1" dirty="0" smtClean="0">
              <a:solidFill>
                <a:schemeClr val="bg1"/>
              </a:solidFill>
              <a:latin typeface="맑은 고딕" panose="020B0503020000020004" pitchFamily="50" charset="-127"/>
            </a:endParaRPr>
          </a:p>
          <a:p>
            <a:r>
              <a:rPr lang="ko-KR" altLang="en-US" b="1" dirty="0" smtClean="0">
                <a:solidFill>
                  <a:schemeClr val="bg1"/>
                </a:solidFill>
                <a:latin typeface="맑은 고딕" panose="020B0503020000020004" pitchFamily="50" charset="-127"/>
              </a:rPr>
              <a:t>그렇기 </a:t>
            </a:r>
            <a:r>
              <a:rPr lang="ko-KR" altLang="en-US" b="1" dirty="0">
                <a:solidFill>
                  <a:schemeClr val="bg1"/>
                </a:solidFill>
                <a:latin typeface="맑은 고딕" panose="020B0503020000020004" pitchFamily="50" charset="-127"/>
              </a:rPr>
              <a:t>때문에 적절하게 조합하여 사용해야 함</a:t>
            </a:r>
            <a:r>
              <a:rPr lang="ko-KR" altLang="en-US" dirty="0">
                <a:solidFill>
                  <a:schemeClr val="bg1"/>
                </a:solidFill>
              </a:rPr>
              <a:t/>
            </a:r>
            <a:br>
              <a:rPr lang="ko-KR" altLang="en-US" dirty="0">
                <a:solidFill>
                  <a:schemeClr val="bg1"/>
                </a:solidFill>
              </a:rPr>
            </a:br>
            <a:r>
              <a:rPr lang="ko-KR" altLang="en-US" dirty="0"/>
              <a:t/>
            </a:r>
            <a:br>
              <a:rPr lang="ko-KR" altLang="en-US" dirty="0"/>
            </a:b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30291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타원 8"/>
          <p:cNvSpPr/>
          <p:nvPr/>
        </p:nvSpPr>
        <p:spPr>
          <a:xfrm>
            <a:off x="114245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2136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162390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35360" y="260648"/>
            <a:ext cx="11593288" cy="633670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2700">
                <a:solidFill>
                  <a:prstClr val="white">
                    <a:lumMod val="50000"/>
                  </a:prstClr>
                </a:solidFill>
                <a:bevel/>
              </a:ln>
              <a:solidFill>
                <a:prstClr val="white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51384" y="298874"/>
            <a:ext cx="547317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1.3.2 </a:t>
            </a:r>
            <a:r>
              <a:rPr lang="ko-KR" altLang="en-US" sz="2400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데이터셋</a:t>
            </a:r>
            <a:endParaRPr lang="ko-KR" altLang="en-US" sz="24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33" name="직선 연결선 32"/>
          <p:cNvCxnSpPr/>
          <p:nvPr/>
        </p:nvCxnSpPr>
        <p:spPr>
          <a:xfrm>
            <a:off x="2783632" y="676084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2783632" y="584724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767408" y="931689"/>
            <a:ext cx="95050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</a:rPr>
              <a:t>저장 장치의 발전과 인터넷 성장으로 데이터 저장</a:t>
            </a:r>
            <a:r>
              <a:rPr lang="en-US" altLang="ko-KR" dirty="0">
                <a:solidFill>
                  <a:schemeClr val="bg1"/>
                </a:solidFill>
              </a:rPr>
              <a:t>,</a:t>
            </a:r>
            <a:r>
              <a:rPr lang="ko-KR" altLang="en-US" dirty="0">
                <a:solidFill>
                  <a:schemeClr val="bg1"/>
                </a:solidFill>
              </a:rPr>
              <a:t> 수집</a:t>
            </a:r>
            <a:r>
              <a:rPr lang="en-US" altLang="ko-KR" dirty="0">
                <a:solidFill>
                  <a:schemeClr val="bg1"/>
                </a:solidFill>
              </a:rPr>
              <a:t>,</a:t>
            </a:r>
            <a:r>
              <a:rPr lang="ko-KR" altLang="en-US" dirty="0">
                <a:solidFill>
                  <a:schemeClr val="bg1"/>
                </a:solidFill>
              </a:rPr>
              <a:t> 배포</a:t>
            </a:r>
            <a:r>
              <a:rPr lang="en-US" altLang="ko-KR" dirty="0">
                <a:solidFill>
                  <a:schemeClr val="bg1"/>
                </a:solidFill>
              </a:rPr>
              <a:t>,</a:t>
            </a:r>
            <a:r>
              <a:rPr lang="ko-KR" altLang="en-US" dirty="0">
                <a:solidFill>
                  <a:schemeClr val="bg1"/>
                </a:solidFill>
              </a:rPr>
              <a:t> 사용 용이</a:t>
            </a:r>
          </a:p>
          <a:p>
            <a:pPr>
              <a:lnSpc>
                <a:spcPct val="150000"/>
              </a:lnSpc>
            </a:pPr>
            <a:endParaRPr lang="ko-KR" altLang="en-US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78468" y="1402074"/>
            <a:ext cx="330130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플리커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이미지 </a:t>
            </a:r>
            <a:r>
              <a:rPr lang="ko-KR" altLang="en-US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데이터셋</a:t>
            </a:r>
            <a:endParaRPr lang="ko-KR" altLang="en-US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7170" name="Picture 2" descr="flickr 이미지 검색결과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189" y="1909905"/>
            <a:ext cx="5464621" cy="3874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6230503" y="1402074"/>
            <a:ext cx="4356067" cy="452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유튜브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비디오 </a:t>
            </a:r>
            <a:r>
              <a:rPr lang="ko-KR" altLang="en-US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데이터셋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endParaRPr lang="ko-KR" altLang="en-US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0503" y="1909905"/>
            <a:ext cx="5472608" cy="3874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634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타원 8"/>
          <p:cNvSpPr/>
          <p:nvPr/>
        </p:nvSpPr>
        <p:spPr>
          <a:xfrm>
            <a:off x="114245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2136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162390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35360" y="260648"/>
            <a:ext cx="11593288" cy="633670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2700">
                <a:solidFill>
                  <a:prstClr val="white">
                    <a:lumMod val="50000"/>
                  </a:prstClr>
                </a:solidFill>
                <a:bevel/>
              </a:ln>
              <a:solidFill>
                <a:prstClr val="white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51384" y="298874"/>
            <a:ext cx="547317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1.3.2 </a:t>
            </a:r>
            <a:r>
              <a:rPr lang="ko-KR" altLang="en-US" sz="2400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데이터셋</a:t>
            </a:r>
            <a:endParaRPr lang="ko-KR" altLang="en-US" sz="24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33" name="직선 연결선 32"/>
          <p:cNvCxnSpPr/>
          <p:nvPr/>
        </p:nvCxnSpPr>
        <p:spPr>
          <a:xfrm>
            <a:off x="2783632" y="676084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2783632" y="584724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767408" y="931689"/>
            <a:ext cx="95050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</a:rPr>
              <a:t>저장 장치의 발전과 인터넷 성장으로 데이터 저장</a:t>
            </a:r>
            <a:r>
              <a:rPr lang="en-US" altLang="ko-KR" dirty="0">
                <a:solidFill>
                  <a:schemeClr val="bg1"/>
                </a:solidFill>
              </a:rPr>
              <a:t>,</a:t>
            </a:r>
            <a:r>
              <a:rPr lang="ko-KR" altLang="en-US" dirty="0">
                <a:solidFill>
                  <a:schemeClr val="bg1"/>
                </a:solidFill>
              </a:rPr>
              <a:t> 수집</a:t>
            </a:r>
            <a:r>
              <a:rPr lang="en-US" altLang="ko-KR" dirty="0">
                <a:solidFill>
                  <a:schemeClr val="bg1"/>
                </a:solidFill>
              </a:rPr>
              <a:t>,</a:t>
            </a:r>
            <a:r>
              <a:rPr lang="ko-KR" altLang="en-US" dirty="0">
                <a:solidFill>
                  <a:schemeClr val="bg1"/>
                </a:solidFill>
              </a:rPr>
              <a:t> 배포</a:t>
            </a:r>
            <a:r>
              <a:rPr lang="en-US" altLang="ko-KR" dirty="0">
                <a:solidFill>
                  <a:schemeClr val="bg1"/>
                </a:solidFill>
              </a:rPr>
              <a:t>,</a:t>
            </a:r>
            <a:r>
              <a:rPr lang="ko-KR" altLang="en-US" dirty="0">
                <a:solidFill>
                  <a:schemeClr val="bg1"/>
                </a:solidFill>
              </a:rPr>
              <a:t> 사용 용이</a:t>
            </a:r>
          </a:p>
          <a:p>
            <a:pPr>
              <a:lnSpc>
                <a:spcPct val="150000"/>
              </a:lnSpc>
            </a:pPr>
            <a:endParaRPr lang="ko-KR" altLang="en-US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78468" y="1402074"/>
            <a:ext cx="379585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위키피디아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자연어 </a:t>
            </a:r>
            <a:r>
              <a:rPr lang="ko-KR" altLang="en-US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데이터셋</a:t>
            </a:r>
            <a:endParaRPr lang="ko-KR" altLang="en-US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663952" y="1393354"/>
            <a:ext cx="435606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ImageNet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이미지 </a:t>
            </a:r>
            <a:r>
              <a:rPr lang="ko-KR" altLang="en-US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데이터셋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endParaRPr lang="ko-KR" altLang="en-US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892" y="1999639"/>
            <a:ext cx="4922484" cy="408026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8356" y="2013470"/>
            <a:ext cx="6344318" cy="3931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560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타원 8"/>
          <p:cNvSpPr/>
          <p:nvPr/>
        </p:nvSpPr>
        <p:spPr>
          <a:xfrm>
            <a:off x="114245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2136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162390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35360" y="260648"/>
            <a:ext cx="11593288" cy="633670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2700">
                <a:solidFill>
                  <a:prstClr val="white">
                    <a:lumMod val="50000"/>
                  </a:prstClr>
                </a:solidFill>
                <a:bevel/>
              </a:ln>
              <a:solidFill>
                <a:prstClr val="white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51384" y="298874"/>
            <a:ext cx="547317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1.3.3 </a:t>
            </a:r>
            <a:r>
              <a:rPr lang="ko-KR" altLang="en-US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알고리즘</a:t>
            </a:r>
            <a:endParaRPr lang="ko-KR" altLang="en-US" sz="24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33" name="직선 연결선 32"/>
          <p:cNvCxnSpPr/>
          <p:nvPr/>
        </p:nvCxnSpPr>
        <p:spPr>
          <a:xfrm>
            <a:off x="2783632" y="676084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2783632" y="584724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695400" y="1487395"/>
            <a:ext cx="979308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2000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년대 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얕은 신경망만 훈련가능</a:t>
            </a:r>
            <a:endParaRPr lang="en-US" altLang="ko-KR" b="1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2009~2010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년대 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알고리즘 개선</a:t>
            </a:r>
            <a:endParaRPr lang="en-US" altLang="ko-KR" b="1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신경망 층에 더 </a:t>
            </a:r>
            <a:r>
              <a:rPr lang="ko-KR" altLang="en-US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잘맞는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활성화 함수</a:t>
            </a:r>
            <a:endParaRPr lang="en-US" altLang="ko-KR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가중치 초기화 방법</a:t>
            </a:r>
            <a:endParaRPr lang="en-US" altLang="ko-KR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RMSProp,Adam</a:t>
            </a:r>
            <a:r>
              <a:rPr lang="ko-KR" altLang="en-US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같은 더 좋은 최적화 방법</a:t>
            </a:r>
            <a:endParaRPr lang="en-US" altLang="ko-KR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2014~2016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년대</a:t>
            </a:r>
            <a:r>
              <a:rPr lang="en-US" altLang="ko-KR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배치 정규화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잔차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연결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깊이별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분리 </a:t>
            </a:r>
            <a:r>
              <a:rPr lang="ko-KR" altLang="en-US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합성곱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같은 </a:t>
            </a:r>
            <a:r>
              <a:rPr lang="ko-KR" altLang="en-US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고급 알고리즘개발</a:t>
            </a:r>
          </a:p>
        </p:txBody>
      </p:sp>
    </p:spTree>
    <p:extLst>
      <p:ext uri="{BB962C8B-B14F-4D97-AF65-F5344CB8AC3E}">
        <p14:creationId xmlns:p14="http://schemas.microsoft.com/office/powerpoint/2010/main" val="3236983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타원 8"/>
          <p:cNvSpPr/>
          <p:nvPr/>
        </p:nvSpPr>
        <p:spPr>
          <a:xfrm>
            <a:off x="114245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2136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162390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35360" y="260648"/>
            <a:ext cx="11593288" cy="633670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2700">
                <a:solidFill>
                  <a:prstClr val="white">
                    <a:lumMod val="50000"/>
                  </a:prstClr>
                </a:solidFill>
                <a:bevel/>
              </a:ln>
              <a:solidFill>
                <a:prstClr val="white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51384" y="298874"/>
            <a:ext cx="5473178" cy="573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1.1.2 </a:t>
            </a:r>
            <a:r>
              <a:rPr lang="ko-KR" altLang="en-US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머신 러닝</a:t>
            </a:r>
            <a:endParaRPr lang="ko-KR" altLang="en-US" sz="24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33" name="직선 연결선 32"/>
          <p:cNvCxnSpPr/>
          <p:nvPr/>
        </p:nvCxnSpPr>
        <p:spPr>
          <a:xfrm>
            <a:off x="2738414" y="642918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2738414" y="570910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4146" name="Picture 2" descr="새로운 프로그래밍 패러다임 이미지 검색결과&quot;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45336" y="2060848"/>
            <a:ext cx="5715000" cy="3676651"/>
          </a:xfrm>
          <a:prstGeom prst="rect">
            <a:avLst/>
          </a:prstGeom>
          <a:noFill/>
        </p:spPr>
      </p:pic>
      <p:sp>
        <p:nvSpPr>
          <p:cNvPr id="19" name="TextBox 18"/>
          <p:cNvSpPr txBox="1"/>
          <p:nvPr/>
        </p:nvSpPr>
        <p:spPr>
          <a:xfrm>
            <a:off x="6946311" y="2321179"/>
            <a:ext cx="442915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심볼릭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AI : 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규칙과 데이터를 입력하면 해답이 출력되는 프로그래밍</a:t>
            </a:r>
            <a:endParaRPr lang="en-US" altLang="ko-KR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머신 러닝 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 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데이터와 해답을 입력하면 규칙이 출력되는 프로그래밍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ko-KR" altLang="en-US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25525" y="1251884"/>
            <a:ext cx="820891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머신러닝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 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컴퓨터 스스로 학습하여 알고리즘을 연구하고 구축하는 프로그래밍</a:t>
            </a:r>
          </a:p>
        </p:txBody>
      </p:sp>
    </p:spTree>
    <p:extLst>
      <p:ext uri="{BB962C8B-B14F-4D97-AF65-F5344CB8AC3E}">
        <p14:creationId xmlns:p14="http://schemas.microsoft.com/office/powerpoint/2010/main" val="3104152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239142" y="2643364"/>
            <a:ext cx="5830539" cy="8306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199" dirty="0">
                <a:solidFill>
                  <a:schemeClr val="bg1"/>
                </a:solidFill>
              </a:rPr>
              <a:t>2.1 </a:t>
            </a:r>
            <a:r>
              <a:rPr lang="ko-KR" altLang="en-US" sz="3199" dirty="0">
                <a:solidFill>
                  <a:schemeClr val="bg1"/>
                </a:solidFill>
              </a:rPr>
              <a:t>신경망과의 첫 만남</a:t>
            </a:r>
            <a:endParaRPr lang="en-US" altLang="ko-KR" sz="3199" dirty="0">
              <a:solidFill>
                <a:schemeClr val="bg1"/>
              </a:solidFill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2810613" y="3143314"/>
            <a:ext cx="1007748" cy="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8452909" y="3143314"/>
            <a:ext cx="1007748" cy="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11422666" y="548680"/>
            <a:ext cx="79181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211843" y="548680"/>
            <a:ext cx="79181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1621904" y="548680"/>
            <a:ext cx="79181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37444" y="260649"/>
            <a:ext cx="11589096" cy="633670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2700">
                <a:solidFill>
                  <a:prstClr val="white">
                    <a:lumMod val="50000"/>
                  </a:prstClr>
                </a:solidFill>
                <a:bevel/>
              </a:ln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8955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타원 8"/>
          <p:cNvSpPr/>
          <p:nvPr/>
        </p:nvSpPr>
        <p:spPr>
          <a:xfrm>
            <a:off x="11422666" y="548680"/>
            <a:ext cx="79181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211843" y="548680"/>
            <a:ext cx="79181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1621904" y="548680"/>
            <a:ext cx="79181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37444" y="260649"/>
            <a:ext cx="11589096" cy="633670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2700">
                <a:solidFill>
                  <a:prstClr val="white">
                    <a:lumMod val="50000"/>
                  </a:prstClr>
                </a:solidFill>
                <a:bevel/>
              </a:ln>
              <a:solidFill>
                <a:prstClr val="white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53389" y="298874"/>
            <a:ext cx="4174954" cy="6461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2.1 </a:t>
            </a:r>
            <a:r>
              <a:rPr lang="ko-KR" altLang="en-US" sz="24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신경망과의 첫 만남</a:t>
            </a:r>
            <a:endParaRPr lang="ko-KR" altLang="en-US" sz="24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33" name="직선 연결선 32"/>
          <p:cNvCxnSpPr/>
          <p:nvPr/>
        </p:nvCxnSpPr>
        <p:spPr>
          <a:xfrm>
            <a:off x="3810513" y="715570"/>
            <a:ext cx="647838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>
            <a:off x="3810513" y="643563"/>
            <a:ext cx="647838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2193277" y="3460426"/>
            <a:ext cx="1668661" cy="3692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훈련 세트 구성</a:t>
            </a:r>
            <a:endParaRPr lang="en-US" altLang="ko-KR" dirty="0">
              <a:solidFill>
                <a:schemeClr val="bg1"/>
              </a:solidFill>
              <a:latin typeface="함초롬돋움" pitchFamily="18" charset="-127"/>
              <a:ea typeface="함초롬돋움" pitchFamily="18" charset="-127"/>
              <a:cs typeface="함초롬돋움" pitchFamily="18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821031" y="3520515"/>
            <a:ext cx="1893029" cy="3692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테스트 세트 구성</a:t>
            </a:r>
          </a:p>
        </p:txBody>
      </p:sp>
      <p:cxnSp>
        <p:nvCxnSpPr>
          <p:cNvPr id="18" name="직선 화살표 연결선 17"/>
          <p:cNvCxnSpPr/>
          <p:nvPr/>
        </p:nvCxnSpPr>
        <p:spPr>
          <a:xfrm rot="16200000" flipH="1">
            <a:off x="2502605" y="2928669"/>
            <a:ext cx="971775" cy="106337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>
            <a:stCxn id="13" idx="4"/>
          </p:cNvCxnSpPr>
          <p:nvPr/>
        </p:nvCxnSpPr>
        <p:spPr>
          <a:xfrm>
            <a:off x="6713484" y="2552685"/>
            <a:ext cx="108126" cy="971776"/>
          </a:xfrm>
          <a:prstGeom prst="straightConnector1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076" y="1357777"/>
            <a:ext cx="9814030" cy="998037"/>
          </a:xfrm>
          <a:prstGeom prst="rect">
            <a:avLst/>
          </a:prstGeom>
        </p:spPr>
      </p:pic>
      <p:sp>
        <p:nvSpPr>
          <p:cNvPr id="12" name="타원 11"/>
          <p:cNvSpPr/>
          <p:nvPr/>
        </p:nvSpPr>
        <p:spPr>
          <a:xfrm>
            <a:off x="1282070" y="1812700"/>
            <a:ext cx="3412844" cy="714215"/>
          </a:xfrm>
          <a:prstGeom prst="ellipse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5107493" y="1767049"/>
            <a:ext cx="3211980" cy="785636"/>
          </a:xfrm>
          <a:prstGeom prst="ellipse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940" y="3990741"/>
            <a:ext cx="2020487" cy="2035454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4"/>
          <a:srcRect b="52650"/>
          <a:stretch/>
        </p:blipFill>
        <p:spPr>
          <a:xfrm>
            <a:off x="3210831" y="3990740"/>
            <a:ext cx="2140220" cy="963786"/>
          </a:xfrm>
          <a:prstGeom prst="rect">
            <a:avLst/>
          </a:prstGeom>
        </p:spPr>
      </p:pic>
      <p:sp>
        <p:nvSpPr>
          <p:cNvPr id="28" name="타원 27"/>
          <p:cNvSpPr/>
          <p:nvPr/>
        </p:nvSpPr>
        <p:spPr>
          <a:xfrm>
            <a:off x="3241438" y="4498233"/>
            <a:ext cx="2079005" cy="510235"/>
          </a:xfrm>
          <a:prstGeom prst="ellipse">
            <a:avLst/>
          </a:prstGeom>
          <a:solidFill>
            <a:srgbClr val="C0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778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타원 8"/>
          <p:cNvSpPr/>
          <p:nvPr/>
        </p:nvSpPr>
        <p:spPr>
          <a:xfrm>
            <a:off x="11422666" y="548680"/>
            <a:ext cx="79181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211843" y="548680"/>
            <a:ext cx="79181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1621904" y="548680"/>
            <a:ext cx="79181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37444" y="260649"/>
            <a:ext cx="11589096" cy="633670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2700">
                <a:solidFill>
                  <a:prstClr val="white">
                    <a:lumMod val="50000"/>
                  </a:prstClr>
                </a:solidFill>
                <a:bevel/>
              </a:ln>
              <a:solidFill>
                <a:prstClr val="white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53389" y="298874"/>
            <a:ext cx="4174954" cy="6461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2.1 </a:t>
            </a:r>
            <a:r>
              <a:rPr lang="ko-KR" altLang="en-US" sz="24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신경망과의 첫 만남</a:t>
            </a:r>
            <a:endParaRPr lang="ko-KR" altLang="en-US" sz="24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33" name="직선 연결선 32"/>
          <p:cNvCxnSpPr/>
          <p:nvPr/>
        </p:nvCxnSpPr>
        <p:spPr>
          <a:xfrm>
            <a:off x="3810513" y="715570"/>
            <a:ext cx="647838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>
            <a:off x="3810513" y="643563"/>
            <a:ext cx="647838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912625" y="1125278"/>
            <a:ext cx="2050086" cy="5077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693" indent="-285693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dirty="0" err="1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mnist</a:t>
            </a:r>
            <a:r>
              <a:rPr lang="en-US" altLang="ko-KR" dirty="0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 </a:t>
            </a:r>
            <a:r>
              <a:rPr lang="ko-KR" altLang="en-US" dirty="0" err="1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데이터셋</a:t>
            </a:r>
            <a:endParaRPr lang="ko-KR" altLang="en-US" dirty="0">
              <a:solidFill>
                <a:schemeClr val="bg1"/>
              </a:solidFill>
              <a:latin typeface="함초롬돋움" pitchFamily="18" charset="-127"/>
              <a:ea typeface="함초롬돋움" pitchFamily="18" charset="-127"/>
              <a:cs typeface="함초롬돋움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624" y="1699005"/>
            <a:ext cx="3651177" cy="2188161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 flipH="1">
            <a:off x="5365288" y="1125278"/>
            <a:ext cx="10799" cy="4824356"/>
          </a:xfrm>
          <a:prstGeom prst="line">
            <a:avLst/>
          </a:prstGeom>
          <a:ln w="28575" cmpd="sng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28646" y="4011090"/>
            <a:ext cx="4463651" cy="193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손으로 쓴 숫자들로 이루어진 대형 데이터베이스</a:t>
            </a:r>
            <a:endParaRPr lang="en-US" altLang="ko-KR" sz="1600" dirty="0">
              <a:solidFill>
                <a:schemeClr val="bg1"/>
              </a:solidFill>
              <a:latin typeface="함초롬돋움" pitchFamily="18" charset="-127"/>
              <a:ea typeface="함초롬돋움" pitchFamily="18" charset="-127"/>
              <a:cs typeface="함초롬돋움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머신 러닝 분야의 훈련 및 테스트에 사용됨</a:t>
            </a:r>
            <a:endParaRPr lang="en-US" altLang="ko-KR" sz="1600" dirty="0">
              <a:solidFill>
                <a:schemeClr val="bg1"/>
              </a:solidFill>
              <a:latin typeface="함초롬돋움" pitchFamily="18" charset="-127"/>
              <a:ea typeface="함초롬돋움" pitchFamily="18" charset="-127"/>
              <a:cs typeface="함초롬돋움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solidFill>
                <a:schemeClr val="bg1"/>
              </a:solidFill>
              <a:latin typeface="함초롬돋움" pitchFamily="18" charset="-127"/>
              <a:ea typeface="함초롬돋움" pitchFamily="18" charset="-127"/>
              <a:cs typeface="함초롬돋움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-&gt; 60000</a:t>
            </a:r>
            <a:r>
              <a:rPr lang="ko-KR" altLang="en-US" sz="1600" dirty="0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개의 훈련 이미지와 </a:t>
            </a:r>
            <a:endParaRPr lang="en-US" altLang="ko-KR" sz="1600" dirty="0">
              <a:solidFill>
                <a:schemeClr val="bg1"/>
              </a:solidFill>
              <a:latin typeface="함초롬돋움" pitchFamily="18" charset="-127"/>
              <a:ea typeface="함초롬돋움" pitchFamily="18" charset="-127"/>
              <a:cs typeface="함초롬돋움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 </a:t>
            </a:r>
            <a:r>
              <a:rPr lang="en-US" altLang="ko-KR" sz="1600" dirty="0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    10000</a:t>
            </a:r>
            <a:r>
              <a:rPr lang="ko-KR" altLang="en-US" sz="1600" dirty="0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개의 테스트 이미지를 포함하고 있음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3224" y="1734393"/>
            <a:ext cx="5841946" cy="681989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5743223" y="1125278"/>
            <a:ext cx="3034296" cy="5077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693" indent="-285693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dirty="0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 </a:t>
            </a:r>
            <a:r>
              <a:rPr lang="en-US" altLang="ko-KR" dirty="0" err="1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fashion_mnist</a:t>
            </a:r>
            <a:r>
              <a:rPr lang="en-US" altLang="ko-KR" dirty="0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 </a:t>
            </a:r>
            <a:r>
              <a:rPr lang="ko-KR" altLang="en-US" dirty="0" err="1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데이터셋</a:t>
            </a:r>
            <a:endParaRPr lang="ko-KR" altLang="en-US" dirty="0">
              <a:solidFill>
                <a:schemeClr val="bg1"/>
              </a:solidFill>
              <a:latin typeface="함초롬돋움" pitchFamily="18" charset="-127"/>
              <a:ea typeface="함초롬돋움" pitchFamily="18" charset="-127"/>
              <a:cs typeface="함초롬돋움" pitchFamily="18" charset="-127"/>
            </a:endParaRPr>
          </a:p>
        </p:txBody>
      </p:sp>
      <p:graphicFrame>
        <p:nvGraphicFramePr>
          <p:cNvPr id="19" name="표 18"/>
          <p:cNvGraphicFramePr>
            <a:graphicFrameLocks noGrp="1"/>
          </p:cNvGraphicFramePr>
          <p:nvPr>
            <p:extLst/>
          </p:nvPr>
        </p:nvGraphicFramePr>
        <p:xfrm>
          <a:off x="5810314" y="2714785"/>
          <a:ext cx="1285530" cy="339907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42765"/>
                <a:gridCol w="642765"/>
              </a:tblGrid>
              <a:tr h="2903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</a:rPr>
                        <a:t>라벨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91419" marR="91419" marT="45709" marB="45709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</a:rPr>
                        <a:t>설명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91419" marR="91419" marT="45709" marB="45709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70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91419" marR="91419" marT="45709" marB="45709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</a:rPr>
                        <a:t>티셔츠</a:t>
                      </a:r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</a:rPr>
                        <a:t>,</a:t>
                      </a:r>
                      <a:r>
                        <a:rPr lang="en-US" altLang="ko-KR" sz="120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ko-KR" altLang="en-US" sz="1200" baseline="0" dirty="0" smtClean="0">
                          <a:solidFill>
                            <a:schemeClr val="bg1"/>
                          </a:solidFill>
                        </a:rPr>
                        <a:t>상의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91419" marR="91419" marT="45709" marB="45709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42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91419" marR="91419" marT="45709" marB="45709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</a:rPr>
                        <a:t>바지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91419" marR="91419" marT="45709" marB="45709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42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91419" marR="91419" marT="45709" marB="45709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</a:rPr>
                        <a:t>점퍼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91419" marR="91419" marT="45709" marB="45709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42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91419" marR="91419" marT="45709" marB="45709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</a:rPr>
                        <a:t>드레스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91419" marR="91419" marT="45709" marB="45709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42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91419" marR="91419" marT="45709" marB="45709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</a:rPr>
                        <a:t>코트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91419" marR="91419" marT="45709" marB="45709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42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</a:rPr>
                        <a:t>5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91419" marR="91419" marT="45709" marB="45709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</a:rPr>
                        <a:t>샌들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91419" marR="91419" marT="45709" marB="45709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42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</a:rPr>
                        <a:t>6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91419" marR="91419" marT="45709" marB="45709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</a:rPr>
                        <a:t>셔츠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91419" marR="91419" marT="45709" marB="45709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42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</a:rPr>
                        <a:t>7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91419" marR="91419" marT="45709" marB="45709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</a:rPr>
                        <a:t>운동화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91419" marR="91419" marT="45709" marB="45709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42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</a:rPr>
                        <a:t>8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91419" marR="91419" marT="45709" marB="45709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</a:rPr>
                        <a:t>가방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91419" marR="91419" marT="45709" marB="45709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70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</a:rPr>
                        <a:t>9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91419" marR="91419" marT="45709" marB="45709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 smtClean="0">
                          <a:solidFill>
                            <a:schemeClr val="bg1"/>
                          </a:solidFill>
                        </a:rPr>
                        <a:t>앵클</a:t>
                      </a:r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</a:rPr>
                        <a:t> 부츠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91419" marR="91419" marT="45709" marB="45709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8" name="TextBox 27"/>
          <p:cNvSpPr txBox="1"/>
          <p:nvPr/>
        </p:nvSpPr>
        <p:spPr>
          <a:xfrm>
            <a:off x="7267167" y="2656850"/>
            <a:ext cx="3433158" cy="13385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693" indent="-28569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60000</a:t>
            </a:r>
            <a:r>
              <a:rPr lang="ko-KR" altLang="en-US" dirty="0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개의 </a:t>
            </a:r>
            <a:r>
              <a:rPr lang="en-US" altLang="ko-KR" dirty="0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28x28 </a:t>
            </a:r>
            <a:r>
              <a:rPr lang="ko-KR" altLang="en-US" dirty="0" err="1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트레이닝셋</a:t>
            </a:r>
            <a:endParaRPr lang="en-US" altLang="ko-KR" dirty="0">
              <a:solidFill>
                <a:schemeClr val="bg1"/>
              </a:solidFill>
              <a:latin typeface="함초롬돋움" pitchFamily="18" charset="-127"/>
              <a:ea typeface="함초롬돋움" pitchFamily="18" charset="-127"/>
              <a:cs typeface="함초롬돋움" pitchFamily="18" charset="-127"/>
            </a:endParaRPr>
          </a:p>
          <a:p>
            <a:pPr marL="285693" indent="-28569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10000</a:t>
            </a:r>
            <a:r>
              <a:rPr lang="ko-KR" altLang="en-US" dirty="0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개의 이미지 </a:t>
            </a:r>
            <a:r>
              <a:rPr lang="ko-KR" altLang="en-US" dirty="0" err="1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테스트셋</a:t>
            </a:r>
            <a:endParaRPr lang="en-US" altLang="ko-KR" dirty="0">
              <a:solidFill>
                <a:schemeClr val="bg1"/>
              </a:solidFill>
              <a:latin typeface="함초롬돋움" pitchFamily="18" charset="-127"/>
              <a:ea typeface="함초롬돋움" pitchFamily="18" charset="-127"/>
              <a:cs typeface="함초롬돋움" pitchFamily="18" charset="-127"/>
            </a:endParaRPr>
          </a:p>
          <a:p>
            <a:pPr marL="285693" indent="-28569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gray scale </a:t>
            </a:r>
            <a:r>
              <a:rPr lang="ko-KR" altLang="en-US" dirty="0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이미지</a:t>
            </a: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9077" y="4060013"/>
            <a:ext cx="4184108" cy="2062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986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타원 8"/>
          <p:cNvSpPr/>
          <p:nvPr/>
        </p:nvSpPr>
        <p:spPr>
          <a:xfrm>
            <a:off x="11422666" y="548680"/>
            <a:ext cx="79181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211843" y="548680"/>
            <a:ext cx="79181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1621904" y="548680"/>
            <a:ext cx="79181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37444" y="260649"/>
            <a:ext cx="11589096" cy="633670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2700">
                <a:solidFill>
                  <a:prstClr val="white">
                    <a:lumMod val="50000"/>
                  </a:prstClr>
                </a:solidFill>
                <a:bevel/>
              </a:ln>
              <a:solidFill>
                <a:prstClr val="white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53389" y="298874"/>
            <a:ext cx="4174954" cy="6461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2.1 </a:t>
            </a:r>
            <a:r>
              <a:rPr lang="ko-KR" altLang="en-US" sz="24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신경망과의 첫 만남</a:t>
            </a:r>
            <a:endParaRPr lang="ko-KR" altLang="en-US" sz="24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33" name="직선 연결선 32"/>
          <p:cNvCxnSpPr/>
          <p:nvPr/>
        </p:nvCxnSpPr>
        <p:spPr>
          <a:xfrm>
            <a:off x="3810513" y="715570"/>
            <a:ext cx="647838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>
            <a:off x="3810513" y="643563"/>
            <a:ext cx="647838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737057" y="2071963"/>
            <a:ext cx="1666802" cy="5077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693" indent="-285693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dirty="0" err="1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l</a:t>
            </a:r>
            <a:r>
              <a:rPr lang="en-US" altLang="ko-KR" dirty="0" err="1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oad_data</a:t>
            </a:r>
            <a:r>
              <a:rPr lang="en-US" altLang="ko-KR" dirty="0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()</a:t>
            </a:r>
            <a:endParaRPr lang="ko-KR" altLang="en-US" dirty="0">
              <a:solidFill>
                <a:schemeClr val="bg1"/>
              </a:solidFill>
              <a:latin typeface="함초롬돋움" pitchFamily="18" charset="-127"/>
              <a:ea typeface="함초롬돋움" pitchFamily="18" charset="-127"/>
              <a:cs typeface="함초롬돋움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071242" y="1079146"/>
            <a:ext cx="6550662" cy="34155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from </a:t>
            </a:r>
            <a:r>
              <a:rPr lang="en-US" altLang="ko-KR" sz="1600" dirty="0" err="1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keras.datasets</a:t>
            </a:r>
            <a:r>
              <a:rPr lang="en-US" altLang="ko-KR" sz="1600" dirty="0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 import </a:t>
            </a:r>
            <a:r>
              <a:rPr lang="en-US" altLang="ko-KR" sz="1600" dirty="0" err="1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imdb</a:t>
            </a:r>
            <a:endParaRPr lang="en-US" altLang="ko-KR" sz="1600" dirty="0">
              <a:solidFill>
                <a:schemeClr val="bg1"/>
              </a:solidFill>
              <a:latin typeface="함초롬돋움" pitchFamily="18" charset="-127"/>
              <a:ea typeface="함초롬돋움" pitchFamily="18" charset="-127"/>
              <a:cs typeface="함초롬돋움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(</a:t>
            </a:r>
            <a:r>
              <a:rPr lang="en-US" altLang="ko-KR" sz="1600" dirty="0" err="1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x_</a:t>
            </a:r>
            <a:r>
              <a:rPr lang="en-US" altLang="ko-KR" sz="1600" dirty="0" err="1">
                <a:solidFill>
                  <a:schemeClr val="bg1"/>
                </a:solidFill>
              </a:rPr>
              <a:t>train</a:t>
            </a:r>
            <a:r>
              <a:rPr lang="en-US" altLang="ko-KR" sz="1600" dirty="0">
                <a:solidFill>
                  <a:schemeClr val="bg1"/>
                </a:solidFill>
              </a:rPr>
              <a:t>, </a:t>
            </a:r>
            <a:r>
              <a:rPr lang="en-US" altLang="ko-KR" sz="1600" dirty="0" err="1">
                <a:solidFill>
                  <a:schemeClr val="bg1"/>
                </a:solidFill>
              </a:rPr>
              <a:t>y_train</a:t>
            </a:r>
            <a:r>
              <a:rPr lang="en-US" altLang="ko-KR" sz="1600" dirty="0">
                <a:solidFill>
                  <a:schemeClr val="bg1"/>
                </a:solidFill>
              </a:rPr>
              <a:t>), (</a:t>
            </a:r>
            <a:r>
              <a:rPr lang="en-US" altLang="ko-KR" sz="1600" dirty="0" err="1">
                <a:solidFill>
                  <a:schemeClr val="bg1"/>
                </a:solidFill>
              </a:rPr>
              <a:t>x_test</a:t>
            </a:r>
            <a:r>
              <a:rPr lang="en-US" altLang="ko-KR" sz="1600" dirty="0">
                <a:solidFill>
                  <a:schemeClr val="bg1"/>
                </a:solidFill>
              </a:rPr>
              <a:t>, </a:t>
            </a:r>
            <a:r>
              <a:rPr lang="en-US" altLang="ko-KR" sz="1600" dirty="0" err="1">
                <a:solidFill>
                  <a:schemeClr val="bg1"/>
                </a:solidFill>
              </a:rPr>
              <a:t>y_test</a:t>
            </a:r>
            <a:r>
              <a:rPr lang="en-US" altLang="ko-KR" sz="1600" dirty="0">
                <a:solidFill>
                  <a:schemeClr val="bg1"/>
                </a:solidFill>
              </a:rPr>
              <a:t>) = </a:t>
            </a:r>
            <a:r>
              <a:rPr lang="en-US" altLang="ko-KR" sz="1600" dirty="0" err="1">
                <a:solidFill>
                  <a:schemeClr val="bg1"/>
                </a:solidFill>
              </a:rPr>
              <a:t>imdb.load_data</a:t>
            </a:r>
            <a:r>
              <a:rPr lang="en-US" altLang="ko-KR" sz="1600" dirty="0">
                <a:solidFill>
                  <a:schemeClr val="bg1"/>
                </a:solidFill>
              </a:rPr>
              <a:t>(path=</a:t>
            </a:r>
            <a:r>
              <a:rPr lang="en-US" altLang="ko-KR" sz="16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"</a:t>
            </a:r>
            <a:r>
              <a:rPr lang="en-US" altLang="ko-KR" sz="1600" dirty="0" err="1">
                <a:solidFill>
                  <a:schemeClr val="accent2">
                    <a:lumMod val="40000"/>
                    <a:lumOff val="60000"/>
                  </a:schemeClr>
                </a:solidFill>
              </a:rPr>
              <a:t>imdb.npz</a:t>
            </a:r>
            <a:r>
              <a:rPr lang="en-US" altLang="ko-KR" sz="16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"</a:t>
            </a:r>
            <a:r>
              <a:rPr lang="en-US" altLang="ko-KR" sz="1600" dirty="0">
                <a:solidFill>
                  <a:schemeClr val="bg1"/>
                </a:solidFill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bg1"/>
                </a:solidFill>
              </a:rPr>
              <a:t>			</a:t>
            </a:r>
            <a:r>
              <a:rPr lang="en-US" altLang="ko-KR" sz="1600" dirty="0" err="1">
                <a:solidFill>
                  <a:schemeClr val="bg1"/>
                </a:solidFill>
              </a:rPr>
              <a:t>num_words</a:t>
            </a:r>
            <a:r>
              <a:rPr lang="en-US" altLang="ko-KR" sz="1600" dirty="0">
                <a:solidFill>
                  <a:schemeClr val="bg1"/>
                </a:solidFill>
              </a:rPr>
              <a:t>=</a:t>
            </a:r>
            <a:r>
              <a:rPr lang="en-US" altLang="ko-KR" sz="1600" b="1" dirty="0">
                <a:solidFill>
                  <a:schemeClr val="bg1"/>
                </a:solidFill>
              </a:rPr>
              <a:t>None</a:t>
            </a:r>
            <a:r>
              <a:rPr lang="en-US" altLang="ko-KR" sz="1600" dirty="0">
                <a:solidFill>
                  <a:schemeClr val="bg1"/>
                </a:solidFill>
              </a:rPr>
              <a:t>, </a:t>
            </a:r>
            <a:endParaRPr lang="en-US" altLang="ko-KR" sz="16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bg1"/>
                </a:solidFill>
              </a:rPr>
              <a:t>			</a:t>
            </a:r>
            <a:r>
              <a:rPr lang="en-US" altLang="ko-KR" sz="1600" dirty="0" err="1">
                <a:solidFill>
                  <a:schemeClr val="bg1"/>
                </a:solidFill>
              </a:rPr>
              <a:t>skip_top</a:t>
            </a:r>
            <a:r>
              <a:rPr lang="en-US" altLang="ko-KR" sz="1600" dirty="0">
                <a:solidFill>
                  <a:schemeClr val="bg1"/>
                </a:solidFill>
              </a:rPr>
              <a:t>=0</a:t>
            </a:r>
            <a:r>
              <a:rPr lang="en-US" altLang="ko-KR" sz="1600" dirty="0">
                <a:solidFill>
                  <a:schemeClr val="bg1"/>
                </a:solidFill>
              </a:rPr>
              <a:t>, </a:t>
            </a:r>
            <a:endParaRPr lang="en-US" altLang="ko-KR" sz="16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bg1"/>
                </a:solidFill>
              </a:rPr>
              <a:t>			</a:t>
            </a:r>
            <a:r>
              <a:rPr lang="en-US" altLang="ko-KR" sz="1600" dirty="0" err="1">
                <a:solidFill>
                  <a:schemeClr val="bg1"/>
                </a:solidFill>
              </a:rPr>
              <a:t>maxlen</a:t>
            </a:r>
            <a:r>
              <a:rPr lang="en-US" altLang="ko-KR" sz="1600" dirty="0">
                <a:solidFill>
                  <a:schemeClr val="bg1"/>
                </a:solidFill>
              </a:rPr>
              <a:t>=</a:t>
            </a:r>
            <a:r>
              <a:rPr lang="en-US" altLang="ko-KR" sz="1600" b="1" dirty="0">
                <a:solidFill>
                  <a:schemeClr val="bg1"/>
                </a:solidFill>
              </a:rPr>
              <a:t>None</a:t>
            </a:r>
            <a:r>
              <a:rPr lang="en-US" altLang="ko-KR" sz="1600" dirty="0">
                <a:solidFill>
                  <a:schemeClr val="bg1"/>
                </a:solidFill>
              </a:rPr>
              <a:t>, </a:t>
            </a:r>
            <a:endParaRPr lang="en-US" altLang="ko-KR" sz="16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bg1"/>
                </a:solidFill>
              </a:rPr>
              <a:t>			seed=113</a:t>
            </a:r>
            <a:r>
              <a:rPr lang="en-US" altLang="ko-KR" sz="1600" dirty="0">
                <a:solidFill>
                  <a:schemeClr val="bg1"/>
                </a:solidFill>
              </a:rPr>
              <a:t>, </a:t>
            </a:r>
            <a:endParaRPr lang="en-US" altLang="ko-KR" sz="16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bg1"/>
                </a:solidFill>
              </a:rPr>
              <a:t>	</a:t>
            </a:r>
            <a:r>
              <a:rPr lang="en-US" altLang="ko-KR" sz="1600" dirty="0">
                <a:solidFill>
                  <a:schemeClr val="bg1"/>
                </a:solidFill>
              </a:rPr>
              <a:t>		</a:t>
            </a:r>
            <a:r>
              <a:rPr lang="en-US" altLang="ko-KR" sz="1600" dirty="0" err="1">
                <a:solidFill>
                  <a:schemeClr val="bg1"/>
                </a:solidFill>
              </a:rPr>
              <a:t>start_char</a:t>
            </a:r>
            <a:r>
              <a:rPr lang="en-US" altLang="ko-KR" sz="1600" dirty="0">
                <a:solidFill>
                  <a:schemeClr val="bg1"/>
                </a:solidFill>
              </a:rPr>
              <a:t>=1</a:t>
            </a:r>
            <a:r>
              <a:rPr lang="en-US" altLang="ko-KR" sz="1600" dirty="0">
                <a:solidFill>
                  <a:schemeClr val="bg1"/>
                </a:solidFill>
              </a:rPr>
              <a:t>, </a:t>
            </a:r>
            <a:endParaRPr lang="en-US" altLang="ko-KR" sz="16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bg1"/>
                </a:solidFill>
              </a:rPr>
              <a:t>			</a:t>
            </a:r>
            <a:r>
              <a:rPr lang="en-US" altLang="ko-KR" sz="1600" dirty="0" err="1">
                <a:solidFill>
                  <a:schemeClr val="bg1"/>
                </a:solidFill>
              </a:rPr>
              <a:t>oov_char</a:t>
            </a:r>
            <a:r>
              <a:rPr lang="en-US" altLang="ko-KR" sz="1600" dirty="0">
                <a:solidFill>
                  <a:schemeClr val="bg1"/>
                </a:solidFill>
              </a:rPr>
              <a:t>=2</a:t>
            </a:r>
            <a:r>
              <a:rPr lang="en-US" altLang="ko-KR" sz="1600" dirty="0">
                <a:solidFill>
                  <a:schemeClr val="bg1"/>
                </a:solidFill>
              </a:rPr>
              <a:t>, </a:t>
            </a:r>
            <a:endParaRPr lang="en-US" altLang="ko-KR" sz="16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bg1"/>
                </a:solidFill>
              </a:rPr>
              <a:t>			</a:t>
            </a:r>
            <a:r>
              <a:rPr lang="en-US" altLang="ko-KR" sz="1600" dirty="0" err="1">
                <a:solidFill>
                  <a:schemeClr val="bg1"/>
                </a:solidFill>
              </a:rPr>
              <a:t>index_from</a:t>
            </a:r>
            <a:r>
              <a:rPr lang="en-US" altLang="ko-KR" sz="1600" dirty="0">
                <a:solidFill>
                  <a:schemeClr val="bg1"/>
                </a:solidFill>
              </a:rPr>
              <a:t>=3</a:t>
            </a:r>
            <a:r>
              <a:rPr lang="en-US" altLang="ko-KR" sz="1600" dirty="0">
                <a:solidFill>
                  <a:schemeClr val="bg1"/>
                </a:solidFill>
              </a:rPr>
              <a:t>)</a:t>
            </a:r>
            <a:endParaRPr lang="ko-KR" altLang="en-US" sz="1600" dirty="0" err="1">
              <a:solidFill>
                <a:schemeClr val="bg1"/>
              </a:solidFill>
              <a:latin typeface="함초롬돋움" pitchFamily="18" charset="-127"/>
              <a:ea typeface="함초롬돋움" pitchFamily="18" charset="-127"/>
              <a:cs typeface="함초롬돋움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37056" y="2786911"/>
            <a:ext cx="7803664" cy="30001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693" indent="-28569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Path : </a:t>
            </a:r>
            <a:r>
              <a:rPr lang="ko-KR" altLang="en-US" dirty="0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데이터</a:t>
            </a:r>
            <a:r>
              <a:rPr lang="en-US" altLang="ko-KR" dirty="0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다운로드 위치</a:t>
            </a:r>
            <a:endParaRPr lang="en-US" altLang="ko-KR" dirty="0">
              <a:solidFill>
                <a:schemeClr val="bg1"/>
              </a:solidFill>
              <a:latin typeface="함초롬돋움" pitchFamily="18" charset="-127"/>
              <a:ea typeface="함초롬돋움" pitchFamily="18" charset="-127"/>
              <a:cs typeface="함초롬돋움" pitchFamily="18" charset="-127"/>
            </a:endParaRPr>
          </a:p>
          <a:p>
            <a:pPr marL="285693" indent="-28569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err="1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num_words</a:t>
            </a:r>
            <a:r>
              <a:rPr lang="en-US" altLang="ko-KR" dirty="0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 : </a:t>
            </a:r>
            <a:r>
              <a:rPr lang="ko-KR" altLang="en-US" dirty="0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훈련에 사용할 단어 개수 지정</a:t>
            </a:r>
            <a:endParaRPr lang="en-US" altLang="ko-KR" dirty="0">
              <a:solidFill>
                <a:schemeClr val="bg1"/>
              </a:solidFill>
              <a:latin typeface="함초롬돋움" pitchFamily="18" charset="-127"/>
              <a:ea typeface="함초롬돋움" pitchFamily="18" charset="-127"/>
              <a:cs typeface="함초롬돋움" pitchFamily="18" charset="-127"/>
            </a:endParaRPr>
          </a:p>
          <a:p>
            <a:pPr marL="285693" indent="-28569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err="1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skip_top</a:t>
            </a:r>
            <a:r>
              <a:rPr lang="en-US" altLang="ko-KR" dirty="0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 : </a:t>
            </a:r>
            <a:r>
              <a:rPr lang="ko-KR" altLang="en-US" dirty="0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고려하지 않을 가장 빈번한 단어</a:t>
            </a:r>
            <a:endParaRPr lang="en-US" altLang="ko-KR" dirty="0">
              <a:solidFill>
                <a:schemeClr val="bg1"/>
              </a:solidFill>
              <a:latin typeface="함초롬돋움" pitchFamily="18" charset="-127"/>
              <a:ea typeface="함초롬돋움" pitchFamily="18" charset="-127"/>
              <a:cs typeface="함초롬돋움" pitchFamily="18" charset="-127"/>
            </a:endParaRPr>
          </a:p>
          <a:p>
            <a:pPr marL="285693" indent="-28569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err="1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maxlen</a:t>
            </a:r>
            <a:r>
              <a:rPr lang="en-US" altLang="ko-KR" dirty="0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 : </a:t>
            </a:r>
            <a:r>
              <a:rPr lang="ko-KR" altLang="en-US" dirty="0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시퀀스 길이의 최댓값</a:t>
            </a:r>
            <a:r>
              <a:rPr lang="en-US" altLang="ko-KR" dirty="0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(</a:t>
            </a:r>
            <a:r>
              <a:rPr lang="ko-KR" altLang="en-US" dirty="0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더 길면 잘라냄</a:t>
            </a:r>
            <a:r>
              <a:rPr lang="en-US" altLang="ko-KR" dirty="0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)</a:t>
            </a:r>
          </a:p>
          <a:p>
            <a:pPr marL="285693" indent="-28569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seed : </a:t>
            </a:r>
            <a:r>
              <a:rPr lang="ko-KR" altLang="en-US" dirty="0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데이터 </a:t>
            </a:r>
            <a:r>
              <a:rPr lang="ko-KR" altLang="en-US" dirty="0" err="1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셔플링을</a:t>
            </a:r>
            <a:r>
              <a:rPr lang="ko-KR" altLang="en-US" dirty="0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 위한 </a:t>
            </a:r>
            <a:r>
              <a:rPr lang="ko-KR" altLang="en-US" dirty="0" err="1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시드</a:t>
            </a:r>
            <a:endParaRPr lang="en-US" altLang="ko-KR" dirty="0">
              <a:solidFill>
                <a:schemeClr val="bg1"/>
              </a:solidFill>
              <a:latin typeface="함초롬돋움" pitchFamily="18" charset="-127"/>
              <a:ea typeface="함초롬돋움" pitchFamily="18" charset="-127"/>
              <a:cs typeface="함초롬돋움" pitchFamily="18" charset="-127"/>
            </a:endParaRPr>
          </a:p>
          <a:p>
            <a:pPr marL="285693" indent="-28569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err="1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start_char</a:t>
            </a:r>
            <a:r>
              <a:rPr lang="en-US" altLang="ko-KR" dirty="0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 : </a:t>
            </a:r>
            <a:r>
              <a:rPr lang="ko-KR" altLang="en-US" dirty="0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시퀀스의 첫 시작</a:t>
            </a:r>
            <a:endParaRPr lang="en-US" altLang="ko-KR" dirty="0">
              <a:solidFill>
                <a:schemeClr val="bg1"/>
              </a:solidFill>
              <a:latin typeface="함초롬돋움" pitchFamily="18" charset="-127"/>
              <a:ea typeface="함초롬돋움" pitchFamily="18" charset="-127"/>
              <a:cs typeface="함초롬돋움" pitchFamily="18" charset="-127"/>
            </a:endParaRPr>
          </a:p>
          <a:p>
            <a:pPr marL="285693" indent="-28569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err="1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oov_char</a:t>
            </a:r>
            <a:r>
              <a:rPr lang="en-US" altLang="ko-KR" dirty="0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 : </a:t>
            </a:r>
            <a:r>
              <a:rPr lang="en-US" altLang="ko-KR" dirty="0" err="1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num_word</a:t>
            </a:r>
            <a:r>
              <a:rPr lang="en-US" altLang="ko-KR" dirty="0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또는 </a:t>
            </a:r>
            <a:r>
              <a:rPr lang="en-US" altLang="ko-KR" dirty="0" err="1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skip_top</a:t>
            </a:r>
            <a:r>
              <a:rPr lang="ko-KR" altLang="en-US" dirty="0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으로 제외된 단어는 이 문자로 대체</a:t>
            </a:r>
          </a:p>
        </p:txBody>
      </p:sp>
      <p:sp>
        <p:nvSpPr>
          <p:cNvPr id="19" name="타원 18"/>
          <p:cNvSpPr/>
          <p:nvPr/>
        </p:nvSpPr>
        <p:spPr>
          <a:xfrm>
            <a:off x="8113865" y="1341252"/>
            <a:ext cx="1727792" cy="635344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화살표 연결선 24"/>
          <p:cNvCxnSpPr>
            <a:stCxn id="19" idx="3"/>
          </p:cNvCxnSpPr>
          <p:nvPr/>
        </p:nvCxnSpPr>
        <p:spPr>
          <a:xfrm flipH="1">
            <a:off x="4712470" y="1883551"/>
            <a:ext cx="3654424" cy="442268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2469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타원 8"/>
          <p:cNvSpPr/>
          <p:nvPr/>
        </p:nvSpPr>
        <p:spPr>
          <a:xfrm>
            <a:off x="11422666" y="548680"/>
            <a:ext cx="79181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211843" y="548680"/>
            <a:ext cx="79181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1621904" y="548680"/>
            <a:ext cx="79181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37444" y="260649"/>
            <a:ext cx="11589096" cy="633670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2700">
                <a:solidFill>
                  <a:prstClr val="white">
                    <a:lumMod val="50000"/>
                  </a:prstClr>
                </a:solidFill>
                <a:bevel/>
              </a:ln>
              <a:solidFill>
                <a:prstClr val="white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53389" y="298874"/>
            <a:ext cx="5182654" cy="6461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2.1 </a:t>
            </a:r>
            <a:r>
              <a:rPr lang="ko-KR" altLang="en-US" sz="24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신경망과의 첫 만남 </a:t>
            </a:r>
            <a:r>
              <a:rPr lang="en-US" altLang="ko-KR" sz="24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 </a:t>
            </a:r>
            <a:r>
              <a:rPr lang="ko-KR" altLang="en-US" sz="24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신경망 구조</a:t>
            </a:r>
            <a:endParaRPr lang="ko-KR" altLang="en-US" sz="24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33" name="직선 연결선 32"/>
          <p:cNvCxnSpPr/>
          <p:nvPr/>
        </p:nvCxnSpPr>
        <p:spPr>
          <a:xfrm>
            <a:off x="5736043" y="654245"/>
            <a:ext cx="647838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>
            <a:off x="5736043" y="582238"/>
            <a:ext cx="647838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390" y="1110721"/>
            <a:ext cx="8204357" cy="1716807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538" y="3304654"/>
            <a:ext cx="4788186" cy="2461314"/>
          </a:xfrm>
          <a:prstGeom prst="rect">
            <a:avLst/>
          </a:prstGeom>
        </p:spPr>
      </p:pic>
      <p:sp>
        <p:nvSpPr>
          <p:cNvPr id="13" name="타원 12"/>
          <p:cNvSpPr/>
          <p:nvPr/>
        </p:nvSpPr>
        <p:spPr>
          <a:xfrm>
            <a:off x="3087534" y="2134305"/>
            <a:ext cx="958911" cy="415158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2613982" y="4070560"/>
            <a:ext cx="1022899" cy="531417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3072364" y="2549463"/>
            <a:ext cx="974081" cy="357107"/>
          </a:xfrm>
          <a:prstGeom prst="ellipse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2607497" y="4634012"/>
            <a:ext cx="1028442" cy="446657"/>
          </a:xfrm>
          <a:prstGeom prst="ellipse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5736043" y="3284004"/>
            <a:ext cx="5042201" cy="184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+ activation </a:t>
            </a:r>
          </a:p>
          <a:p>
            <a:pPr>
              <a:lnSpc>
                <a:spcPct val="150000"/>
              </a:lnSpc>
            </a:pPr>
            <a:endParaRPr lang="en-US" altLang="ko-KR" sz="2000" dirty="0">
              <a:solidFill>
                <a:schemeClr val="bg1"/>
              </a:solidFill>
              <a:latin typeface="함초롬돋움" pitchFamily="18" charset="-127"/>
              <a:ea typeface="함초롬돋움" pitchFamily="18" charset="-127"/>
              <a:cs typeface="함초롬돋움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linear : </a:t>
            </a:r>
            <a:r>
              <a:rPr lang="ko-KR" altLang="en-US" dirty="0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디폴트 값으로 활성화 함수 없이 </a:t>
            </a:r>
            <a:endParaRPr lang="en-US" altLang="ko-KR" dirty="0">
              <a:solidFill>
                <a:schemeClr val="bg1"/>
              </a:solidFill>
              <a:latin typeface="함초롬돋움" pitchFamily="18" charset="-127"/>
              <a:ea typeface="함초롬돋움" pitchFamily="18" charset="-127"/>
              <a:cs typeface="함초롬돋움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	</a:t>
            </a:r>
            <a:r>
              <a:rPr lang="ko-KR" altLang="en-US" dirty="0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입력과 가중치의 계산 결과 그대로 출력</a:t>
            </a:r>
            <a:endParaRPr lang="en-US" altLang="ko-KR" dirty="0">
              <a:solidFill>
                <a:schemeClr val="bg1"/>
              </a:solidFill>
              <a:latin typeface="함초롬돋움" pitchFamily="18" charset="-127"/>
              <a:ea typeface="함초롬돋움" pitchFamily="18" charset="-127"/>
              <a:cs typeface="함초롬돋움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49687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그림 27"/>
          <p:cNvPicPr>
            <a:picLocks noChangeAspect="1"/>
          </p:cNvPicPr>
          <p:nvPr/>
        </p:nvPicPr>
        <p:blipFill>
          <a:blip r:embed="rId2"/>
          <a:srcRect t="25438"/>
          <a:stretch>
            <a:fillRect/>
          </a:stretch>
        </p:blipFill>
        <p:spPr>
          <a:xfrm>
            <a:off x="736569" y="1216600"/>
            <a:ext cx="7443564" cy="1071322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11422666" y="548680"/>
            <a:ext cx="79181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211843" y="548680"/>
            <a:ext cx="79181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1621904" y="548680"/>
            <a:ext cx="79181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37444" y="260649"/>
            <a:ext cx="11589096" cy="633670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2700">
                <a:solidFill>
                  <a:prstClr val="white">
                    <a:lumMod val="50000"/>
                  </a:prstClr>
                </a:solidFill>
                <a:bevel/>
              </a:ln>
              <a:solidFill>
                <a:prstClr val="white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53389" y="298874"/>
            <a:ext cx="5398628" cy="573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2.1 </a:t>
            </a:r>
            <a:r>
              <a:rPr lang="ko-KR" altLang="en-US" sz="24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신경망과의 첫 만남 </a:t>
            </a:r>
            <a:r>
              <a:rPr lang="en-US" altLang="ko-KR" sz="24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 </a:t>
            </a:r>
            <a:r>
              <a:rPr lang="ko-KR" altLang="en-US" sz="24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컴파일 단계</a:t>
            </a:r>
            <a:endParaRPr lang="ko-KR" altLang="en-US" sz="24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33" name="직선 연결선 32"/>
          <p:cNvCxnSpPr/>
          <p:nvPr/>
        </p:nvCxnSpPr>
        <p:spPr>
          <a:xfrm>
            <a:off x="5628098" y="692695"/>
            <a:ext cx="647838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>
            <a:off x="5628098" y="620688"/>
            <a:ext cx="647838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307940" y="2430765"/>
            <a:ext cx="4994122" cy="13385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loss : </a:t>
            </a:r>
            <a:r>
              <a:rPr lang="ko-KR" altLang="en-US" dirty="0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손실 함수 설정</a:t>
            </a:r>
            <a:endParaRPr lang="en-US" altLang="ko-KR" dirty="0">
              <a:solidFill>
                <a:schemeClr val="bg1"/>
              </a:solidFill>
              <a:latin typeface="함초롬돋움" pitchFamily="18" charset="-127"/>
              <a:ea typeface="함초롬돋움" pitchFamily="18" charset="-127"/>
              <a:cs typeface="함초롬돋움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Optimizer : </a:t>
            </a:r>
            <a:r>
              <a:rPr lang="ko-KR" altLang="en-US" dirty="0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최적화 알고리즘 설정</a:t>
            </a:r>
            <a:endParaRPr lang="en-US" altLang="ko-KR" dirty="0">
              <a:solidFill>
                <a:schemeClr val="bg1"/>
              </a:solidFill>
              <a:latin typeface="함초롬돋움" pitchFamily="18" charset="-127"/>
              <a:ea typeface="함초롬돋움" pitchFamily="18" charset="-127"/>
              <a:cs typeface="함초롬돋움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metrics : </a:t>
            </a:r>
            <a:r>
              <a:rPr lang="ko-KR" altLang="en-US" dirty="0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훈련 단계에서 기록할 성능 기준 설정 </a:t>
            </a:r>
          </a:p>
        </p:txBody>
      </p:sp>
      <p:sp>
        <p:nvSpPr>
          <p:cNvPr id="19" name="타원 18"/>
          <p:cNvSpPr/>
          <p:nvPr/>
        </p:nvSpPr>
        <p:spPr>
          <a:xfrm>
            <a:off x="2664948" y="1145179"/>
            <a:ext cx="1714115" cy="428529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2664948" y="1573708"/>
            <a:ext cx="1142743" cy="357107"/>
          </a:xfrm>
          <a:prstGeom prst="ellipse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2736370" y="1930815"/>
            <a:ext cx="1357008" cy="428529"/>
          </a:xfrm>
          <a:prstGeom prst="ellipse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연결선 22"/>
          <p:cNvCxnSpPr/>
          <p:nvPr/>
        </p:nvCxnSpPr>
        <p:spPr>
          <a:xfrm>
            <a:off x="736569" y="3144980"/>
            <a:ext cx="499950" cy="158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736569" y="2716451"/>
            <a:ext cx="499950" cy="1588"/>
          </a:xfrm>
          <a:prstGeom prst="line">
            <a:avLst/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736569" y="3573508"/>
            <a:ext cx="499950" cy="1588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6933327" y="3421542"/>
            <a:ext cx="904206" cy="5077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693" indent="-285693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dirty="0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loss</a:t>
            </a:r>
            <a:endParaRPr lang="ko-KR" altLang="en-US" dirty="0" err="1">
              <a:solidFill>
                <a:schemeClr val="bg1"/>
              </a:solidFill>
              <a:latin typeface="함초롬돋움" pitchFamily="18" charset="-127"/>
              <a:ea typeface="함초롬돋움" pitchFamily="18" charset="-127"/>
              <a:cs typeface="함초롬돋움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931559" y="3420933"/>
            <a:ext cx="1489615" cy="5077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693" indent="-285693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dirty="0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optimizer</a:t>
            </a:r>
            <a:endParaRPr lang="ko-KR" altLang="en-US" dirty="0" err="1">
              <a:solidFill>
                <a:schemeClr val="bg1"/>
              </a:solidFill>
              <a:latin typeface="함초롬돋움" pitchFamily="18" charset="-127"/>
              <a:ea typeface="함초롬돋움" pitchFamily="18" charset="-127"/>
              <a:cs typeface="함초롬돋움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980474" y="3848013"/>
            <a:ext cx="1178191" cy="2169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SGD</a:t>
            </a:r>
            <a:br>
              <a:rPr lang="en-US" altLang="ko-KR" dirty="0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</a:br>
            <a:r>
              <a:rPr lang="en-US" altLang="ko-KR" dirty="0" err="1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Adagrad</a:t>
            </a:r>
            <a:endParaRPr lang="en-US" altLang="ko-KR" dirty="0">
              <a:solidFill>
                <a:schemeClr val="bg1"/>
              </a:solidFill>
              <a:latin typeface="함초롬돋움" pitchFamily="18" charset="-127"/>
              <a:ea typeface="함초롬돋움" pitchFamily="18" charset="-127"/>
              <a:cs typeface="함초롬돋움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err="1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AdaDelta</a:t>
            </a:r>
            <a:endParaRPr lang="en-US" altLang="ko-KR" dirty="0">
              <a:solidFill>
                <a:schemeClr val="bg1"/>
              </a:solidFill>
              <a:latin typeface="함초롬돋움" pitchFamily="18" charset="-127"/>
              <a:ea typeface="함초롬돋움" pitchFamily="18" charset="-127"/>
              <a:cs typeface="함초롬돋움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Adam</a:t>
            </a:r>
          </a:p>
          <a:p>
            <a:pPr>
              <a:lnSpc>
                <a:spcPct val="150000"/>
              </a:lnSpc>
            </a:pPr>
            <a:r>
              <a:rPr lang="en-US" altLang="ko-KR" dirty="0" err="1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RMSProp</a:t>
            </a:r>
            <a:endParaRPr lang="en-US" altLang="ko-KR" dirty="0">
              <a:solidFill>
                <a:schemeClr val="bg1"/>
              </a:solidFill>
              <a:latin typeface="함초롬돋움" pitchFamily="18" charset="-127"/>
              <a:ea typeface="함초롬돋움" pitchFamily="18" charset="-127"/>
              <a:cs typeface="함초롬돋움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933326" y="3840705"/>
            <a:ext cx="2880763" cy="17539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err="1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m</a:t>
            </a:r>
            <a:r>
              <a:rPr lang="en-US" altLang="ko-KR" dirty="0" err="1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se</a:t>
            </a:r>
            <a:endParaRPr lang="en-US" altLang="ko-KR" dirty="0">
              <a:solidFill>
                <a:schemeClr val="bg1"/>
              </a:solidFill>
              <a:latin typeface="함초롬돋움" pitchFamily="18" charset="-127"/>
              <a:ea typeface="함초롬돋움" pitchFamily="18" charset="-127"/>
              <a:cs typeface="함초롬돋움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err="1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categorical_crossentropy</a:t>
            </a:r>
            <a:endParaRPr lang="en-US" altLang="ko-KR" dirty="0">
              <a:solidFill>
                <a:schemeClr val="bg1"/>
              </a:solidFill>
              <a:latin typeface="함초롬돋움" pitchFamily="18" charset="-127"/>
              <a:ea typeface="함초롬돋움" pitchFamily="18" charset="-127"/>
              <a:cs typeface="함초롬돋움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err="1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binary_crossentropy</a:t>
            </a:r>
            <a:endParaRPr lang="en-US" altLang="ko-KR" dirty="0">
              <a:solidFill>
                <a:schemeClr val="bg1"/>
              </a:solidFill>
              <a:latin typeface="함초롬돋움" pitchFamily="18" charset="-127"/>
              <a:ea typeface="함초롬돋움" pitchFamily="18" charset="-127"/>
              <a:cs typeface="함초롬돋움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…</a:t>
            </a:r>
            <a:endParaRPr lang="ko-KR" altLang="en-US" dirty="0" err="1">
              <a:solidFill>
                <a:schemeClr val="bg1"/>
              </a:solidFill>
              <a:latin typeface="함초롬돋움" pitchFamily="18" charset="-127"/>
              <a:ea typeface="함초롬돋움" pitchFamily="18" charset="-127"/>
              <a:cs typeface="함초롬돋움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21990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타원 8"/>
          <p:cNvSpPr/>
          <p:nvPr/>
        </p:nvSpPr>
        <p:spPr>
          <a:xfrm>
            <a:off x="11422666" y="548680"/>
            <a:ext cx="79181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211843" y="548680"/>
            <a:ext cx="79181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1621904" y="548680"/>
            <a:ext cx="79181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37444" y="260649"/>
            <a:ext cx="11589096" cy="633670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2700">
                <a:solidFill>
                  <a:prstClr val="white">
                    <a:lumMod val="50000"/>
                  </a:prstClr>
                </a:solidFill>
                <a:bevel/>
              </a:ln>
              <a:solidFill>
                <a:prstClr val="white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53389" y="298874"/>
            <a:ext cx="6190533" cy="6461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2.1 </a:t>
            </a:r>
            <a:r>
              <a:rPr lang="ko-KR" altLang="en-US" sz="24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신경망과의 첫 만남 </a:t>
            </a:r>
            <a:r>
              <a:rPr lang="en-US" altLang="ko-KR" sz="24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 </a:t>
            </a:r>
            <a:r>
              <a:rPr lang="ko-KR" altLang="en-US" sz="24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이미지 데이터 준비</a:t>
            </a:r>
            <a:endParaRPr lang="ko-KR" altLang="en-US" sz="24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33" name="직선 연결선 32"/>
          <p:cNvCxnSpPr/>
          <p:nvPr/>
        </p:nvCxnSpPr>
        <p:spPr>
          <a:xfrm>
            <a:off x="6605258" y="692695"/>
            <a:ext cx="647838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>
            <a:off x="6605258" y="620688"/>
            <a:ext cx="647838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056607" y="1769013"/>
            <a:ext cx="184688" cy="3692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>
              <a:solidFill>
                <a:schemeClr val="bg1"/>
              </a:solidFill>
              <a:latin typeface="함초롬돋움" pitchFamily="18" charset="-127"/>
              <a:ea typeface="함초롬돋움" pitchFamily="18" charset="-127"/>
              <a:cs typeface="함초롬돋움" pitchFamily="18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rcRect t="29569"/>
          <a:stretch>
            <a:fillRect/>
          </a:stretch>
        </p:blipFill>
        <p:spPr>
          <a:xfrm>
            <a:off x="800742" y="1397823"/>
            <a:ext cx="7538735" cy="171411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834308" y="3652465"/>
            <a:ext cx="4729239" cy="5077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err="1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astype</a:t>
            </a:r>
            <a:r>
              <a:rPr lang="en-US" altLang="ko-KR" dirty="0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 : </a:t>
            </a:r>
            <a:r>
              <a:rPr lang="ko-KR" altLang="en-US" dirty="0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데이터를 변하고 싶은 타입으로 변환</a:t>
            </a:r>
          </a:p>
        </p:txBody>
      </p:sp>
      <p:sp>
        <p:nvSpPr>
          <p:cNvPr id="13" name="타원 12"/>
          <p:cNvSpPr/>
          <p:nvPr/>
        </p:nvSpPr>
        <p:spPr>
          <a:xfrm>
            <a:off x="4199151" y="2483228"/>
            <a:ext cx="1428429" cy="785636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화살표 연결선 14"/>
          <p:cNvCxnSpPr>
            <a:stCxn id="13" idx="4"/>
            <a:endCxn id="12" idx="0"/>
          </p:cNvCxnSpPr>
          <p:nvPr/>
        </p:nvCxnSpPr>
        <p:spPr>
          <a:xfrm flipH="1">
            <a:off x="4198927" y="3268865"/>
            <a:ext cx="714439" cy="383600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3709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타원 8"/>
          <p:cNvSpPr/>
          <p:nvPr/>
        </p:nvSpPr>
        <p:spPr>
          <a:xfrm>
            <a:off x="11422666" y="548680"/>
            <a:ext cx="79181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211843" y="548680"/>
            <a:ext cx="79181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1621904" y="548680"/>
            <a:ext cx="79181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37444" y="260649"/>
            <a:ext cx="11589096" cy="633670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2700">
                <a:solidFill>
                  <a:prstClr val="white">
                    <a:lumMod val="50000"/>
                  </a:prstClr>
                </a:solidFill>
                <a:bevel/>
              </a:ln>
              <a:solidFill>
                <a:prstClr val="white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53388" y="298874"/>
            <a:ext cx="5578602" cy="6461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2.1 </a:t>
            </a:r>
            <a:r>
              <a:rPr lang="ko-KR" altLang="en-US" sz="24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신경망과의 첫 만남 </a:t>
            </a:r>
            <a:r>
              <a:rPr lang="en-US" altLang="ko-KR" sz="24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 </a:t>
            </a:r>
            <a:r>
              <a:rPr lang="ko-KR" altLang="en-US" sz="24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레이블 준비</a:t>
            </a:r>
            <a:endParaRPr lang="ko-KR" altLang="en-US" sz="24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33" name="직선 연결선 32"/>
          <p:cNvCxnSpPr/>
          <p:nvPr/>
        </p:nvCxnSpPr>
        <p:spPr>
          <a:xfrm>
            <a:off x="5664052" y="654245"/>
            <a:ext cx="647838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>
            <a:off x="5664052" y="582238"/>
            <a:ext cx="647838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933" y="1266644"/>
            <a:ext cx="5378057" cy="122385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6276" y="5061607"/>
            <a:ext cx="2660811" cy="111937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53933" y="2945575"/>
            <a:ext cx="3308153" cy="9231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693" indent="-285693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dirty="0" err="1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t</a:t>
            </a:r>
            <a:r>
              <a:rPr lang="en-US" altLang="ko-KR" dirty="0" err="1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o_categorical</a:t>
            </a:r>
            <a:r>
              <a:rPr lang="en-US" altLang="ko-KR" dirty="0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()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벡터를 바이너리 클래스로 변환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121" y="5057431"/>
            <a:ext cx="2525253" cy="1087262"/>
          </a:xfrm>
          <a:prstGeom prst="rect">
            <a:avLst/>
          </a:prstGeom>
        </p:spPr>
      </p:pic>
      <p:sp>
        <p:nvSpPr>
          <p:cNvPr id="7" name="오른쪽 화살표 6"/>
          <p:cNvSpPr/>
          <p:nvPr/>
        </p:nvSpPr>
        <p:spPr>
          <a:xfrm>
            <a:off x="3911872" y="5308240"/>
            <a:ext cx="791905" cy="626107"/>
          </a:xfrm>
          <a:prstGeom prst="rightArrow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9821" y="1266644"/>
            <a:ext cx="4048387" cy="2412106"/>
          </a:xfrm>
          <a:prstGeom prst="rect">
            <a:avLst/>
          </a:prstGeom>
        </p:spPr>
      </p:pic>
      <p:cxnSp>
        <p:nvCxnSpPr>
          <p:cNvPr id="22" name="직선 연결선 21"/>
          <p:cNvCxnSpPr/>
          <p:nvPr/>
        </p:nvCxnSpPr>
        <p:spPr>
          <a:xfrm>
            <a:off x="6864011" y="1266645"/>
            <a:ext cx="5681" cy="2781488"/>
          </a:xfrm>
          <a:prstGeom prst="line">
            <a:avLst/>
          </a:prstGeom>
          <a:ln w="28575" cmpd="sng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림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59821" y="1757421"/>
            <a:ext cx="4042025" cy="1921330"/>
          </a:xfrm>
          <a:prstGeom prst="rect">
            <a:avLst/>
          </a:prstGeom>
        </p:spPr>
      </p:pic>
      <p:sp>
        <p:nvSpPr>
          <p:cNvPr id="23" name="타원 22"/>
          <p:cNvSpPr/>
          <p:nvPr/>
        </p:nvSpPr>
        <p:spPr>
          <a:xfrm>
            <a:off x="9191627" y="1757421"/>
            <a:ext cx="1295844" cy="733077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290" name="Rectangle 2"/>
          <p:cNvSpPr>
            <a:spLocks noChangeArrowheads="1"/>
          </p:cNvSpPr>
          <p:nvPr/>
        </p:nvSpPr>
        <p:spPr bwMode="auto">
          <a:xfrm>
            <a:off x="2205" y="43923"/>
            <a:ext cx="184688" cy="3692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19" tIns="45709" rIns="91419" bIns="45709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6566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타원 8"/>
          <p:cNvSpPr/>
          <p:nvPr/>
        </p:nvSpPr>
        <p:spPr>
          <a:xfrm>
            <a:off x="11422666" y="548680"/>
            <a:ext cx="79181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211843" y="548680"/>
            <a:ext cx="79181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1621904" y="548680"/>
            <a:ext cx="79181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37444" y="260649"/>
            <a:ext cx="11589096" cy="633670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2700">
                <a:solidFill>
                  <a:prstClr val="white">
                    <a:lumMod val="50000"/>
                  </a:prstClr>
                </a:solidFill>
                <a:bevel/>
              </a:ln>
              <a:solidFill>
                <a:prstClr val="white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53389" y="298874"/>
            <a:ext cx="5398628" cy="6461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2.1 </a:t>
            </a:r>
            <a:r>
              <a:rPr lang="ko-KR" altLang="en-US" sz="24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신경망과의 첫 만남 </a:t>
            </a:r>
            <a:r>
              <a:rPr lang="en-US" altLang="ko-KR" sz="24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 </a:t>
            </a:r>
            <a:r>
              <a:rPr lang="ko-KR" altLang="en-US" sz="24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신경망 훈련</a:t>
            </a:r>
            <a:endParaRPr lang="ko-KR" altLang="en-US" sz="24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33" name="직선 연결선 32"/>
          <p:cNvCxnSpPr/>
          <p:nvPr/>
        </p:nvCxnSpPr>
        <p:spPr>
          <a:xfrm>
            <a:off x="5628098" y="692695"/>
            <a:ext cx="647838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>
            <a:off x="5628098" y="620688"/>
            <a:ext cx="647838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650" y="1156443"/>
            <a:ext cx="8867745" cy="274094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96650" y="4068883"/>
            <a:ext cx="1888222" cy="2169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693" indent="-28569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err="1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train_images</a:t>
            </a:r>
            <a:endParaRPr lang="en-US" altLang="ko-KR" dirty="0">
              <a:solidFill>
                <a:schemeClr val="bg1"/>
              </a:solidFill>
              <a:latin typeface="함초롬돋움" pitchFamily="18" charset="-127"/>
              <a:ea typeface="함초롬돋움" pitchFamily="18" charset="-127"/>
              <a:cs typeface="함초롬돋움" pitchFamily="18" charset="-127"/>
            </a:endParaRPr>
          </a:p>
          <a:p>
            <a:pPr marL="285693" indent="-28569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err="1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train_labels</a:t>
            </a:r>
            <a:endParaRPr lang="en-US" altLang="ko-KR" dirty="0">
              <a:solidFill>
                <a:schemeClr val="bg1"/>
              </a:solidFill>
              <a:latin typeface="함초롬돋움" pitchFamily="18" charset="-127"/>
              <a:ea typeface="함초롬돋움" pitchFamily="18" charset="-127"/>
              <a:cs typeface="함초롬돋움" pitchFamily="18" charset="-127"/>
            </a:endParaRPr>
          </a:p>
          <a:p>
            <a:pPr marL="285693" indent="-28569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epochs</a:t>
            </a:r>
          </a:p>
          <a:p>
            <a:pPr marL="285693" indent="-28569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err="1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batch_size</a:t>
            </a:r>
            <a:endParaRPr lang="en-US" altLang="ko-KR" dirty="0">
              <a:solidFill>
                <a:schemeClr val="bg1"/>
              </a:solidFill>
              <a:latin typeface="함초롬돋움" pitchFamily="18" charset="-127"/>
              <a:ea typeface="함초롬돋움" pitchFamily="18" charset="-127"/>
              <a:cs typeface="함초롬돋움" pitchFamily="18" charset="-127"/>
            </a:endParaRPr>
          </a:p>
          <a:p>
            <a:pPr marL="285693" indent="-28569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( +verbose )</a:t>
            </a:r>
            <a:endParaRPr lang="ko-KR" altLang="en-US" dirty="0" err="1">
              <a:solidFill>
                <a:schemeClr val="bg1"/>
              </a:solidFill>
              <a:latin typeface="함초롬돋움" pitchFamily="18" charset="-127"/>
              <a:ea typeface="함초롬돋움" pitchFamily="18" charset="-127"/>
              <a:cs typeface="함초롬돋움" pitchFamily="18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173855" y="3881304"/>
            <a:ext cx="2304801" cy="4615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v</a:t>
            </a:r>
            <a:r>
              <a:rPr lang="en-US" altLang="ko-KR" sz="1600" dirty="0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erbose=1</a:t>
            </a:r>
            <a:endParaRPr lang="ko-KR" altLang="en-US" sz="1600" dirty="0" err="1">
              <a:solidFill>
                <a:schemeClr val="bg1"/>
              </a:solidFill>
              <a:latin typeface="함초롬돋움" pitchFamily="18" charset="-127"/>
              <a:ea typeface="함초롬돋움" pitchFamily="18" charset="-127"/>
              <a:cs typeface="함초롬돋움" pitchFamily="18" charset="-127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3854" y="4299249"/>
            <a:ext cx="7849479" cy="406832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3173854" y="4740060"/>
            <a:ext cx="2304801" cy="4615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verbose=2</a:t>
            </a:r>
            <a:endParaRPr lang="ko-KR" altLang="en-US" sz="1600" dirty="0" err="1">
              <a:solidFill>
                <a:schemeClr val="bg1"/>
              </a:solidFill>
              <a:latin typeface="함초롬돋움" pitchFamily="18" charset="-127"/>
              <a:ea typeface="함초롬돋움" pitchFamily="18" charset="-127"/>
              <a:cs typeface="함초롬돋움" pitchFamily="18" charset="-127"/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3439" y="5185539"/>
            <a:ext cx="3200387" cy="412952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98977" y="6036728"/>
            <a:ext cx="746753" cy="202689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3173853" y="5555551"/>
            <a:ext cx="2526675" cy="4615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verbose=3~</a:t>
            </a:r>
            <a:endParaRPr lang="ko-KR" altLang="en-US" sz="1600" dirty="0" err="1">
              <a:solidFill>
                <a:schemeClr val="bg1"/>
              </a:solidFill>
              <a:latin typeface="함초롬돋움" pitchFamily="18" charset="-127"/>
              <a:ea typeface="함초롬돋움" pitchFamily="18" charset="-127"/>
              <a:cs typeface="함초롬돋움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900773" y="5260706"/>
            <a:ext cx="2354587" cy="8308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verbose=0</a:t>
            </a: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아무 것도 출력하지 않음</a:t>
            </a:r>
          </a:p>
        </p:txBody>
      </p:sp>
    </p:spTree>
    <p:extLst>
      <p:ext uri="{BB962C8B-B14F-4D97-AF65-F5344CB8AC3E}">
        <p14:creationId xmlns:p14="http://schemas.microsoft.com/office/powerpoint/2010/main" val="3682095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타원 8"/>
          <p:cNvSpPr/>
          <p:nvPr/>
        </p:nvSpPr>
        <p:spPr>
          <a:xfrm>
            <a:off x="11422666" y="548680"/>
            <a:ext cx="79181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211843" y="548680"/>
            <a:ext cx="79181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1621904" y="548680"/>
            <a:ext cx="79181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37444" y="260649"/>
            <a:ext cx="11589096" cy="633670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2700">
                <a:solidFill>
                  <a:prstClr val="white">
                    <a:lumMod val="50000"/>
                  </a:prstClr>
                </a:solidFill>
                <a:bevel/>
              </a:ln>
              <a:solidFill>
                <a:prstClr val="white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53389" y="298874"/>
            <a:ext cx="6550490" cy="6461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2.1 </a:t>
            </a:r>
            <a:r>
              <a:rPr lang="ko-KR" altLang="en-US" sz="24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신경망과의 첫 만남 </a:t>
            </a:r>
            <a:r>
              <a:rPr lang="en-US" altLang="ko-KR" sz="24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 </a:t>
            </a:r>
            <a:r>
              <a:rPr lang="ko-KR" altLang="en-US" sz="24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테스트 세트로 평가</a:t>
            </a:r>
            <a:endParaRPr lang="ko-KR" altLang="en-US" sz="24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33" name="직선 연결선 32"/>
          <p:cNvCxnSpPr/>
          <p:nvPr/>
        </p:nvCxnSpPr>
        <p:spPr>
          <a:xfrm>
            <a:off x="6599939" y="660392"/>
            <a:ext cx="647838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>
            <a:off x="6599939" y="588385"/>
            <a:ext cx="647838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641" y="1341251"/>
            <a:ext cx="6997558" cy="129584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82743" y="3033292"/>
            <a:ext cx="4567822" cy="13385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693" indent="-285693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dirty="0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e</a:t>
            </a:r>
            <a:r>
              <a:rPr lang="en-US" altLang="ko-KR" dirty="0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valuate()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모델</a:t>
            </a:r>
            <a:r>
              <a:rPr lang="en-US" altLang="ko-KR" dirty="0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평가하기 위한 함수</a:t>
            </a:r>
            <a:endParaRPr lang="en-US" altLang="ko-KR" dirty="0">
              <a:solidFill>
                <a:schemeClr val="bg1"/>
              </a:solidFill>
              <a:latin typeface="함초롬돋움" pitchFamily="18" charset="-127"/>
              <a:ea typeface="함초롬돋움" pitchFamily="18" charset="-127"/>
              <a:cs typeface="함초롬돋움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준비된 </a:t>
            </a:r>
            <a:r>
              <a:rPr lang="ko-KR" altLang="en-US" dirty="0" err="1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테스트셋으로</a:t>
            </a:r>
            <a:r>
              <a:rPr lang="ko-KR" altLang="en-US" dirty="0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 학습한 모델을 평가함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472824" y="3033292"/>
            <a:ext cx="4750265" cy="2169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831" indent="-34283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dirty="0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p</a:t>
            </a:r>
            <a:r>
              <a:rPr lang="en-US" altLang="ko-KR" dirty="0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arameter</a:t>
            </a:r>
          </a:p>
          <a:p>
            <a:pPr marL="285693" indent="-285693">
              <a:lnSpc>
                <a:spcPct val="150000"/>
              </a:lnSpc>
              <a:buFontTx/>
              <a:buChar char="-"/>
            </a:pPr>
            <a:r>
              <a:rPr lang="en-US" altLang="ko-KR" dirty="0" err="1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test_images</a:t>
            </a:r>
            <a:r>
              <a:rPr lang="en-US" altLang="ko-KR" dirty="0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, labels : </a:t>
            </a:r>
            <a:r>
              <a:rPr lang="ko-KR" altLang="en-US" dirty="0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테스트 데이터</a:t>
            </a:r>
            <a:r>
              <a:rPr lang="en-US" altLang="ko-KR" dirty="0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라벨</a:t>
            </a:r>
            <a:endParaRPr lang="en-US" altLang="ko-KR" dirty="0">
              <a:solidFill>
                <a:schemeClr val="bg1"/>
              </a:solidFill>
              <a:latin typeface="함초롬돋움" pitchFamily="18" charset="-127"/>
              <a:ea typeface="함초롬돋움" pitchFamily="18" charset="-127"/>
              <a:cs typeface="함초롬돋움" pitchFamily="18" charset="-127"/>
            </a:endParaRPr>
          </a:p>
          <a:p>
            <a:pPr marL="285693" indent="-285693">
              <a:lnSpc>
                <a:spcPct val="150000"/>
              </a:lnSpc>
              <a:buFontTx/>
              <a:buChar char="-"/>
            </a:pPr>
            <a:r>
              <a:rPr lang="en-US" altLang="ko-KR" dirty="0" err="1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Batch_size</a:t>
            </a:r>
            <a:r>
              <a:rPr lang="en-US" altLang="ko-KR" dirty="0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 : </a:t>
            </a:r>
            <a:r>
              <a:rPr lang="ko-KR" altLang="en-US" dirty="0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배치 크기</a:t>
            </a:r>
            <a:endParaRPr lang="en-US" altLang="ko-KR" dirty="0">
              <a:solidFill>
                <a:schemeClr val="bg1"/>
              </a:solidFill>
              <a:latin typeface="함초롬돋움" pitchFamily="18" charset="-127"/>
              <a:ea typeface="함초롬돋움" pitchFamily="18" charset="-127"/>
              <a:cs typeface="함초롬돋움" pitchFamily="18" charset="-127"/>
            </a:endParaRPr>
          </a:p>
          <a:p>
            <a:pPr marL="285693" indent="-285693">
              <a:lnSpc>
                <a:spcPct val="150000"/>
              </a:lnSpc>
              <a:buFontTx/>
              <a:buChar char="-"/>
            </a:pPr>
            <a:r>
              <a:rPr lang="en-US" altLang="ko-KR" dirty="0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verbose : </a:t>
            </a:r>
            <a:r>
              <a:rPr lang="ko-KR" altLang="en-US" dirty="0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출력모드 </a:t>
            </a:r>
            <a:r>
              <a:rPr lang="en-US" altLang="ko-KR" dirty="0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(0 or 1)</a:t>
            </a:r>
          </a:p>
          <a:p>
            <a:pPr marL="285693" indent="-285693">
              <a:lnSpc>
                <a:spcPct val="150000"/>
              </a:lnSpc>
              <a:buFontTx/>
              <a:buChar char="-"/>
            </a:pPr>
            <a:r>
              <a:rPr lang="en-US" altLang="ko-KR" dirty="0" err="1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sample_weight</a:t>
            </a:r>
            <a:r>
              <a:rPr lang="en-US" altLang="ko-KR" dirty="0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: </a:t>
            </a:r>
            <a:r>
              <a:rPr lang="ko-KR" altLang="en-US" dirty="0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샘플 가중치</a:t>
            </a:r>
            <a:endParaRPr lang="en-US" altLang="ko-KR" dirty="0">
              <a:solidFill>
                <a:schemeClr val="bg1"/>
              </a:solidFill>
              <a:latin typeface="함초롬돋움" pitchFamily="18" charset="-127"/>
              <a:ea typeface="함초롬돋움" pitchFamily="18" charset="-127"/>
              <a:cs typeface="함초롬돋움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09520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타원 8"/>
          <p:cNvSpPr/>
          <p:nvPr/>
        </p:nvSpPr>
        <p:spPr>
          <a:xfrm>
            <a:off x="114245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2136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162390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35360" y="260648"/>
            <a:ext cx="11593288" cy="633670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2700">
                <a:solidFill>
                  <a:prstClr val="white">
                    <a:lumMod val="50000"/>
                  </a:prstClr>
                </a:solidFill>
                <a:bevel/>
              </a:ln>
              <a:solidFill>
                <a:prstClr val="white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51384" y="298874"/>
            <a:ext cx="5473178" cy="573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1.1.3 </a:t>
            </a:r>
            <a:r>
              <a:rPr lang="ko-KR" altLang="en-US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데이터에서 표현을 학습하기</a:t>
            </a:r>
            <a:endParaRPr lang="ko-KR" altLang="en-US" sz="24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33" name="직선 연결선 32"/>
          <p:cNvCxnSpPr/>
          <p:nvPr/>
        </p:nvCxnSpPr>
        <p:spPr>
          <a:xfrm>
            <a:off x="5238744" y="642918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5238744" y="570910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666712" y="1285860"/>
            <a:ext cx="5429288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</a:pP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머신 러닝을 하기 위한 세가지 요소</a:t>
            </a:r>
            <a:endParaRPr lang="en-US" altLang="ko-KR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285750" indent="-285750">
              <a:lnSpc>
                <a:spcPct val="150000"/>
              </a:lnSpc>
            </a:pPr>
            <a:endParaRPr lang="en-US" altLang="ko-KR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입력 데이터 포인트 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 ex) 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음성인식 문제 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-&gt; </a:t>
            </a:r>
            <a:endParaRPr lang="ko-KR" altLang="en-US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4152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215680" y="2693606"/>
            <a:ext cx="5832648" cy="7353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2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2.2 </a:t>
            </a:r>
            <a:r>
              <a:rPr lang="ko-KR" altLang="en-US" sz="32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신경망을 위한 데이터 표현</a:t>
            </a:r>
            <a:endParaRPr lang="en-US" altLang="ko-KR" sz="3200" dirty="0">
              <a:solidFill>
                <a:schemeClr val="bg1"/>
              </a:solidFill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1991544" y="3143347"/>
            <a:ext cx="1008112" cy="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9264352" y="3143347"/>
            <a:ext cx="1008112" cy="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114245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2136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162390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35360" y="260648"/>
            <a:ext cx="11593288" cy="633670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2700">
                <a:solidFill>
                  <a:prstClr val="white">
                    <a:lumMod val="50000"/>
                  </a:prstClr>
                </a:solidFill>
                <a:bevel/>
              </a:ln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40924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51383" y="298874"/>
            <a:ext cx="5103055" cy="573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2.2 </a:t>
            </a:r>
            <a:r>
              <a:rPr lang="ko-KR" altLang="en-US" sz="24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신경망을 위한 데이터 표현</a:t>
            </a:r>
          </a:p>
        </p:txBody>
      </p:sp>
      <p:cxnSp>
        <p:nvCxnSpPr>
          <p:cNvPr id="15" name="직선 연결선 14"/>
          <p:cNvCxnSpPr/>
          <p:nvPr/>
        </p:nvCxnSpPr>
        <p:spPr>
          <a:xfrm>
            <a:off x="4871864" y="692696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4871864" y="620688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114245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2136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162390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35360" y="260648"/>
            <a:ext cx="11593288" cy="633670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2700">
                <a:solidFill>
                  <a:prstClr val="white">
                    <a:lumMod val="50000"/>
                  </a:prstClr>
                </a:solidFill>
                <a:bevel/>
              </a:ln>
              <a:solidFill>
                <a:prstClr val="white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287FB871-DFCF-4FBD-905F-F6899E3B4D43}"/>
              </a:ext>
            </a:extLst>
          </p:cNvPr>
          <p:cNvSpPr txBox="1"/>
          <p:nvPr/>
        </p:nvSpPr>
        <p:spPr>
          <a:xfrm>
            <a:off x="1271464" y="2132856"/>
            <a:ext cx="576064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>
                <a:solidFill>
                  <a:schemeClr val="bg1"/>
                </a:solidFill>
              </a:rPr>
              <a:t>- </a:t>
            </a:r>
            <a:r>
              <a:rPr lang="ko-KR" altLang="en-US" sz="2500" dirty="0">
                <a:solidFill>
                  <a:schemeClr val="bg1"/>
                </a:solidFill>
              </a:rPr>
              <a:t>스칼라</a:t>
            </a:r>
            <a:r>
              <a:rPr lang="en-US" altLang="ko-KR" sz="2500" dirty="0">
                <a:solidFill>
                  <a:schemeClr val="bg1"/>
                </a:solidFill>
              </a:rPr>
              <a:t>(0D </a:t>
            </a:r>
            <a:r>
              <a:rPr lang="ko-KR" altLang="en-US" sz="2500" dirty="0" err="1">
                <a:solidFill>
                  <a:schemeClr val="bg1"/>
                </a:solidFill>
              </a:rPr>
              <a:t>텐서</a:t>
            </a:r>
            <a:r>
              <a:rPr lang="en-US" altLang="ko-KR" sz="2500" dirty="0">
                <a:solidFill>
                  <a:schemeClr val="bg1"/>
                </a:solidFill>
              </a:rPr>
              <a:t>)</a:t>
            </a:r>
            <a:endParaRPr lang="ko-KR" altLang="en-US" sz="25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CD0D50F7-0392-493A-A7C8-170D90271CC1}"/>
              </a:ext>
            </a:extLst>
          </p:cNvPr>
          <p:cNvSpPr txBox="1"/>
          <p:nvPr/>
        </p:nvSpPr>
        <p:spPr>
          <a:xfrm>
            <a:off x="1271464" y="2735922"/>
            <a:ext cx="576064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>
                <a:solidFill>
                  <a:schemeClr val="bg1"/>
                </a:solidFill>
              </a:rPr>
              <a:t>- </a:t>
            </a:r>
            <a:r>
              <a:rPr lang="ko-KR" altLang="en-US" sz="2500" dirty="0">
                <a:solidFill>
                  <a:schemeClr val="bg1"/>
                </a:solidFill>
              </a:rPr>
              <a:t>벡터</a:t>
            </a:r>
            <a:r>
              <a:rPr lang="en-US" altLang="ko-KR" sz="2500" dirty="0">
                <a:solidFill>
                  <a:schemeClr val="bg1"/>
                </a:solidFill>
              </a:rPr>
              <a:t>(1D </a:t>
            </a:r>
            <a:r>
              <a:rPr lang="ko-KR" altLang="en-US" sz="2500" dirty="0" err="1">
                <a:solidFill>
                  <a:schemeClr val="bg1"/>
                </a:solidFill>
              </a:rPr>
              <a:t>텐서</a:t>
            </a:r>
            <a:r>
              <a:rPr lang="en-US" altLang="ko-KR" sz="2500" dirty="0">
                <a:solidFill>
                  <a:schemeClr val="bg1"/>
                </a:solidFill>
              </a:rPr>
              <a:t>)</a:t>
            </a:r>
            <a:endParaRPr lang="ko-KR" altLang="en-US" sz="25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B65261FB-ACAD-4010-BE1E-700C18F5B7B9}"/>
              </a:ext>
            </a:extLst>
          </p:cNvPr>
          <p:cNvSpPr txBox="1"/>
          <p:nvPr/>
        </p:nvSpPr>
        <p:spPr>
          <a:xfrm>
            <a:off x="1271464" y="3311986"/>
            <a:ext cx="576064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>
                <a:solidFill>
                  <a:schemeClr val="bg1"/>
                </a:solidFill>
              </a:rPr>
              <a:t>- </a:t>
            </a:r>
            <a:r>
              <a:rPr lang="ko-KR" altLang="en-US" sz="2500" dirty="0">
                <a:solidFill>
                  <a:schemeClr val="bg1"/>
                </a:solidFill>
              </a:rPr>
              <a:t>행렬</a:t>
            </a:r>
            <a:r>
              <a:rPr lang="en-US" altLang="ko-KR" sz="2500" dirty="0">
                <a:solidFill>
                  <a:schemeClr val="bg1"/>
                </a:solidFill>
              </a:rPr>
              <a:t>(2D </a:t>
            </a:r>
            <a:r>
              <a:rPr lang="ko-KR" altLang="en-US" sz="2500" dirty="0" err="1">
                <a:solidFill>
                  <a:schemeClr val="bg1"/>
                </a:solidFill>
              </a:rPr>
              <a:t>텐서</a:t>
            </a:r>
            <a:r>
              <a:rPr lang="en-US" altLang="ko-KR" sz="2500" dirty="0">
                <a:solidFill>
                  <a:schemeClr val="bg1"/>
                </a:solidFill>
              </a:rPr>
              <a:t>)</a:t>
            </a:r>
            <a:endParaRPr lang="ko-KR" altLang="en-US" sz="250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F7110E19-3E9D-4620-B4A7-85BDAE1812E3}"/>
              </a:ext>
            </a:extLst>
          </p:cNvPr>
          <p:cNvSpPr txBox="1"/>
          <p:nvPr/>
        </p:nvSpPr>
        <p:spPr>
          <a:xfrm>
            <a:off x="1271464" y="3888050"/>
            <a:ext cx="576064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>
                <a:solidFill>
                  <a:schemeClr val="bg1"/>
                </a:solidFill>
              </a:rPr>
              <a:t>- 3D </a:t>
            </a:r>
            <a:r>
              <a:rPr lang="ko-KR" altLang="en-US" sz="2500" dirty="0" err="1">
                <a:solidFill>
                  <a:schemeClr val="bg1"/>
                </a:solidFill>
              </a:rPr>
              <a:t>텐서와</a:t>
            </a:r>
            <a:r>
              <a:rPr lang="ko-KR" altLang="en-US" sz="2500" dirty="0">
                <a:solidFill>
                  <a:schemeClr val="bg1"/>
                </a:solidFill>
              </a:rPr>
              <a:t> </a:t>
            </a:r>
            <a:r>
              <a:rPr lang="ko-KR" altLang="en-US" sz="2500" dirty="0" err="1">
                <a:solidFill>
                  <a:schemeClr val="bg1"/>
                </a:solidFill>
              </a:rPr>
              <a:t>고차원텐서</a:t>
            </a:r>
            <a:endParaRPr lang="ko-KR" altLang="en-US" sz="2500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CAB05CFB-6EE2-4F47-AF9C-D68A9E5EB351}"/>
              </a:ext>
            </a:extLst>
          </p:cNvPr>
          <p:cNvSpPr txBox="1"/>
          <p:nvPr/>
        </p:nvSpPr>
        <p:spPr>
          <a:xfrm>
            <a:off x="1199456" y="1404447"/>
            <a:ext cx="576064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>
                <a:solidFill>
                  <a:schemeClr val="bg1"/>
                </a:solidFill>
              </a:rPr>
              <a:t>#</a:t>
            </a:r>
            <a:r>
              <a:rPr lang="ko-KR" altLang="en-US" sz="2500" dirty="0" err="1">
                <a:solidFill>
                  <a:schemeClr val="bg1"/>
                </a:solidFill>
              </a:rPr>
              <a:t>텐서</a:t>
            </a:r>
            <a:r>
              <a:rPr lang="ko-KR" altLang="en-US" sz="2500" dirty="0">
                <a:solidFill>
                  <a:schemeClr val="bg1"/>
                </a:solidFill>
              </a:rPr>
              <a:t> </a:t>
            </a:r>
            <a:r>
              <a:rPr lang="en-US" altLang="ko-KR" sz="2500" dirty="0">
                <a:solidFill>
                  <a:schemeClr val="bg1"/>
                </a:solidFill>
              </a:rPr>
              <a:t>: </a:t>
            </a:r>
            <a:r>
              <a:rPr lang="ko-KR" altLang="en-US" sz="2500" dirty="0">
                <a:solidFill>
                  <a:schemeClr val="bg1"/>
                </a:solidFill>
              </a:rPr>
              <a:t>다차원 배열데이터 </a:t>
            </a:r>
          </a:p>
        </p:txBody>
      </p:sp>
    </p:spTree>
    <p:extLst>
      <p:ext uri="{BB962C8B-B14F-4D97-AF65-F5344CB8AC3E}">
        <p14:creationId xmlns:p14="http://schemas.microsoft.com/office/powerpoint/2010/main" val="154341398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51383" y="298874"/>
            <a:ext cx="5103055" cy="573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2.2 </a:t>
            </a:r>
            <a:r>
              <a:rPr lang="ko-KR" altLang="en-US" sz="24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신경망을 위한 데이터 표현</a:t>
            </a:r>
          </a:p>
        </p:txBody>
      </p:sp>
      <p:cxnSp>
        <p:nvCxnSpPr>
          <p:cNvPr id="15" name="직선 연결선 14"/>
          <p:cNvCxnSpPr/>
          <p:nvPr/>
        </p:nvCxnSpPr>
        <p:spPr>
          <a:xfrm>
            <a:off x="4871864" y="692696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4871864" y="620688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114245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2136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162390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35360" y="260648"/>
            <a:ext cx="11593288" cy="633670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2700">
                <a:solidFill>
                  <a:prstClr val="white">
                    <a:lumMod val="50000"/>
                  </a:prstClr>
                </a:solidFill>
                <a:bevel/>
              </a:ln>
              <a:solidFill>
                <a:prstClr val="white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CAB05CFB-6EE2-4F47-AF9C-D68A9E5EB351}"/>
              </a:ext>
            </a:extLst>
          </p:cNvPr>
          <p:cNvSpPr txBox="1"/>
          <p:nvPr/>
        </p:nvSpPr>
        <p:spPr>
          <a:xfrm>
            <a:off x="983432" y="1700449"/>
            <a:ext cx="302433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>
                <a:solidFill>
                  <a:schemeClr val="bg1"/>
                </a:solidFill>
              </a:rPr>
              <a:t>스칼라</a:t>
            </a:r>
            <a:r>
              <a:rPr lang="en-US" altLang="ko-KR" sz="2500" dirty="0">
                <a:solidFill>
                  <a:schemeClr val="bg1"/>
                </a:solidFill>
              </a:rPr>
              <a:t>(0D </a:t>
            </a:r>
            <a:r>
              <a:rPr lang="ko-KR" altLang="en-US" sz="2500" dirty="0" err="1">
                <a:solidFill>
                  <a:schemeClr val="bg1"/>
                </a:solidFill>
              </a:rPr>
              <a:t>텐서</a:t>
            </a:r>
            <a:r>
              <a:rPr lang="en-US" altLang="ko-KR" sz="2500" dirty="0">
                <a:solidFill>
                  <a:schemeClr val="bg1"/>
                </a:solidFill>
              </a:rPr>
              <a:t>)</a:t>
            </a:r>
            <a:endParaRPr lang="ko-KR" altLang="en-US" sz="2500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F4F31AA2-DD07-4271-AA7A-57784C4EEB14}"/>
              </a:ext>
            </a:extLst>
          </p:cNvPr>
          <p:cNvSpPr txBox="1"/>
          <p:nvPr/>
        </p:nvSpPr>
        <p:spPr>
          <a:xfrm>
            <a:off x="6023992" y="1697247"/>
            <a:ext cx="266429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>
                <a:solidFill>
                  <a:schemeClr val="bg1"/>
                </a:solidFill>
              </a:rPr>
              <a:t>벡터</a:t>
            </a:r>
            <a:r>
              <a:rPr lang="en-US" altLang="ko-KR" sz="2500" dirty="0">
                <a:solidFill>
                  <a:schemeClr val="bg1"/>
                </a:solidFill>
              </a:rPr>
              <a:t>(1D </a:t>
            </a:r>
            <a:r>
              <a:rPr lang="ko-KR" altLang="en-US" sz="2500" dirty="0" err="1">
                <a:solidFill>
                  <a:schemeClr val="bg1"/>
                </a:solidFill>
              </a:rPr>
              <a:t>텐서</a:t>
            </a:r>
            <a:r>
              <a:rPr lang="en-US" altLang="ko-KR" sz="2500" dirty="0">
                <a:solidFill>
                  <a:schemeClr val="bg1"/>
                </a:solidFill>
              </a:rPr>
              <a:t>)</a:t>
            </a:r>
            <a:endParaRPr lang="ko-KR" altLang="en-US" sz="2500" dirty="0">
              <a:solidFill>
                <a:schemeClr val="bg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26212613-7C68-4DD5-8FEF-2728B546DC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8540" y="2386330"/>
            <a:ext cx="936104" cy="298688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73D33CAB-F39D-422F-B378-01916775A6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131" y="2390029"/>
            <a:ext cx="1467470" cy="136138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73D5618F-47C1-497B-B60C-CCDF459A4B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1664" y="2386330"/>
            <a:ext cx="1768954" cy="2879693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xmlns="" id="{28C7C642-8F97-4DEA-B409-9D2DB47429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4152" y="2417880"/>
            <a:ext cx="3431141" cy="2923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17733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51383" y="298874"/>
            <a:ext cx="5103055" cy="573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2.2 </a:t>
            </a:r>
            <a:r>
              <a:rPr lang="ko-KR" altLang="en-US" sz="24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신경망을 위한 데이터 표현</a:t>
            </a:r>
          </a:p>
        </p:txBody>
      </p:sp>
      <p:cxnSp>
        <p:nvCxnSpPr>
          <p:cNvPr id="15" name="직선 연결선 14"/>
          <p:cNvCxnSpPr/>
          <p:nvPr/>
        </p:nvCxnSpPr>
        <p:spPr>
          <a:xfrm>
            <a:off x="4871864" y="692696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4871864" y="620688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114245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2136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162390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35360" y="260648"/>
            <a:ext cx="11593288" cy="633670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2700">
                <a:solidFill>
                  <a:prstClr val="white">
                    <a:lumMod val="50000"/>
                  </a:prstClr>
                </a:solidFill>
                <a:bevel/>
              </a:ln>
              <a:solidFill>
                <a:prstClr val="white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CAB05CFB-6EE2-4F47-AF9C-D68A9E5EB351}"/>
              </a:ext>
            </a:extLst>
          </p:cNvPr>
          <p:cNvSpPr txBox="1"/>
          <p:nvPr/>
        </p:nvSpPr>
        <p:spPr>
          <a:xfrm>
            <a:off x="1127448" y="1700449"/>
            <a:ext cx="244827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>
                <a:solidFill>
                  <a:schemeClr val="bg1"/>
                </a:solidFill>
              </a:rPr>
              <a:t>행렬</a:t>
            </a:r>
            <a:r>
              <a:rPr lang="en-US" altLang="ko-KR" sz="2500" dirty="0">
                <a:solidFill>
                  <a:schemeClr val="bg1"/>
                </a:solidFill>
              </a:rPr>
              <a:t>(2D </a:t>
            </a:r>
            <a:r>
              <a:rPr lang="ko-KR" altLang="en-US" sz="2500" dirty="0" err="1">
                <a:solidFill>
                  <a:schemeClr val="bg1"/>
                </a:solidFill>
              </a:rPr>
              <a:t>텐서</a:t>
            </a:r>
            <a:r>
              <a:rPr lang="en-US" altLang="ko-KR" sz="2500" dirty="0">
                <a:solidFill>
                  <a:schemeClr val="bg1"/>
                </a:solidFill>
              </a:rPr>
              <a:t>)</a:t>
            </a:r>
            <a:endParaRPr lang="ko-KR" altLang="en-US" sz="2500" dirty="0">
              <a:solidFill>
                <a:schemeClr val="bg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F20321F1-A6A2-45D2-9837-3E3DF29290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456" y="2348880"/>
            <a:ext cx="1940407" cy="233161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xmlns="" id="{02BEDF2D-D9F5-418A-827C-0ED3A0B92A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9711" y="1313861"/>
            <a:ext cx="3314544" cy="4841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63577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51383" y="298874"/>
            <a:ext cx="5103055" cy="573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2.2 </a:t>
            </a:r>
            <a:r>
              <a:rPr lang="ko-KR" altLang="en-US" sz="24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신경망을 위한 데이터 표현</a:t>
            </a:r>
          </a:p>
        </p:txBody>
      </p:sp>
      <p:cxnSp>
        <p:nvCxnSpPr>
          <p:cNvPr id="15" name="직선 연결선 14"/>
          <p:cNvCxnSpPr/>
          <p:nvPr/>
        </p:nvCxnSpPr>
        <p:spPr>
          <a:xfrm>
            <a:off x="4871864" y="692696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4871864" y="620688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114245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2136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162390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35360" y="260648"/>
            <a:ext cx="11593288" cy="633670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2700">
                <a:solidFill>
                  <a:prstClr val="white">
                    <a:lumMod val="50000"/>
                  </a:prstClr>
                </a:solidFill>
                <a:bevel/>
              </a:ln>
              <a:solidFill>
                <a:prstClr val="white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F4F31AA2-DD07-4271-AA7A-57784C4EEB14}"/>
              </a:ext>
            </a:extLst>
          </p:cNvPr>
          <p:cNvSpPr txBox="1"/>
          <p:nvPr/>
        </p:nvSpPr>
        <p:spPr>
          <a:xfrm>
            <a:off x="1199456" y="1697247"/>
            <a:ext cx="374441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>
                <a:solidFill>
                  <a:schemeClr val="bg1"/>
                </a:solidFill>
              </a:rPr>
              <a:t>3D</a:t>
            </a:r>
            <a:r>
              <a:rPr lang="ko-KR" altLang="en-US" sz="2500" dirty="0" err="1">
                <a:solidFill>
                  <a:schemeClr val="bg1"/>
                </a:solidFill>
              </a:rPr>
              <a:t>텐서</a:t>
            </a:r>
            <a:endParaRPr lang="ko-KR" altLang="en-US" sz="2500" dirty="0">
              <a:solidFill>
                <a:schemeClr val="bg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D2B67FD8-4833-4FFE-B2C7-6E6234BF70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724" y="2322043"/>
            <a:ext cx="3609975" cy="20193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4353C376-12E7-4305-A158-FB2F646A80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7888" y="879195"/>
            <a:ext cx="2755751" cy="538439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54108D19-7D0E-4B96-9CA9-4FB49B79A8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4272" y="3789040"/>
            <a:ext cx="1728192" cy="2317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75118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51383" y="298874"/>
            <a:ext cx="5103055" cy="573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2.2 </a:t>
            </a:r>
            <a:r>
              <a:rPr lang="ko-KR" altLang="en-US" sz="24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신경망을 위한 데이터 표현</a:t>
            </a:r>
          </a:p>
        </p:txBody>
      </p:sp>
      <p:cxnSp>
        <p:nvCxnSpPr>
          <p:cNvPr id="15" name="직선 연결선 14"/>
          <p:cNvCxnSpPr/>
          <p:nvPr/>
        </p:nvCxnSpPr>
        <p:spPr>
          <a:xfrm>
            <a:off x="4871864" y="692696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4871864" y="620688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114245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2136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162390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35360" y="260648"/>
            <a:ext cx="11593288" cy="633670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2700">
                <a:solidFill>
                  <a:prstClr val="white">
                    <a:lumMod val="50000"/>
                  </a:prstClr>
                </a:solidFill>
                <a:bevel/>
              </a:ln>
              <a:solidFill>
                <a:prstClr val="white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F4F31AA2-DD07-4271-AA7A-57784C4EEB14}"/>
              </a:ext>
            </a:extLst>
          </p:cNvPr>
          <p:cNvSpPr txBox="1"/>
          <p:nvPr/>
        </p:nvSpPr>
        <p:spPr>
          <a:xfrm>
            <a:off x="1559496" y="1556792"/>
            <a:ext cx="424847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>
                <a:solidFill>
                  <a:schemeClr val="bg1"/>
                </a:solidFill>
              </a:rPr>
              <a:t>고차원 </a:t>
            </a:r>
            <a:r>
              <a:rPr lang="ko-KR" altLang="en-US" sz="2500" dirty="0" err="1">
                <a:solidFill>
                  <a:schemeClr val="bg1"/>
                </a:solidFill>
              </a:rPr>
              <a:t>텐서</a:t>
            </a:r>
            <a:endParaRPr lang="ko-KR" altLang="en-US" sz="2500" dirty="0">
              <a:solidFill>
                <a:schemeClr val="bg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33B8D8B5-8FB7-449B-84AA-FBBEB0A7B9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1504" y="2420888"/>
            <a:ext cx="2448272" cy="298569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C6917A4B-D4FB-49DB-B6C6-138E988016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0066" y="2338980"/>
            <a:ext cx="2628292" cy="314951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AE39BA2F-E007-43EA-B9E1-9BF8715AEC34}"/>
              </a:ext>
            </a:extLst>
          </p:cNvPr>
          <p:cNvSpPr txBox="1"/>
          <p:nvPr/>
        </p:nvSpPr>
        <p:spPr>
          <a:xfrm>
            <a:off x="2171564" y="5445224"/>
            <a:ext cx="147616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>
                <a:solidFill>
                  <a:schemeClr val="bg1"/>
                </a:solidFill>
              </a:rPr>
              <a:t>4D </a:t>
            </a:r>
            <a:r>
              <a:rPr lang="ko-KR" altLang="en-US" sz="2200" dirty="0" err="1">
                <a:solidFill>
                  <a:schemeClr val="bg1"/>
                </a:solidFill>
              </a:rPr>
              <a:t>텐서</a:t>
            </a:r>
            <a:endParaRPr lang="ko-KR" altLang="en-US" sz="2200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C367C37F-E376-467A-8AF0-B68685D940C7}"/>
              </a:ext>
            </a:extLst>
          </p:cNvPr>
          <p:cNvSpPr txBox="1"/>
          <p:nvPr/>
        </p:nvSpPr>
        <p:spPr>
          <a:xfrm>
            <a:off x="7356140" y="5517232"/>
            <a:ext cx="147616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>
                <a:solidFill>
                  <a:schemeClr val="bg1"/>
                </a:solidFill>
              </a:rPr>
              <a:t>5D </a:t>
            </a:r>
            <a:r>
              <a:rPr lang="ko-KR" altLang="en-US" sz="2200" dirty="0" err="1">
                <a:solidFill>
                  <a:schemeClr val="bg1"/>
                </a:solidFill>
              </a:rPr>
              <a:t>텐서</a:t>
            </a:r>
            <a:endParaRPr lang="ko-KR" altLang="en-US" sz="2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595045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51383" y="298874"/>
            <a:ext cx="5103055" cy="573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2.2 </a:t>
            </a:r>
            <a:r>
              <a:rPr lang="ko-KR" altLang="en-US" sz="24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신경망을 위한 데이터 표현</a:t>
            </a:r>
          </a:p>
        </p:txBody>
      </p:sp>
      <p:cxnSp>
        <p:nvCxnSpPr>
          <p:cNvPr id="15" name="직선 연결선 14"/>
          <p:cNvCxnSpPr/>
          <p:nvPr/>
        </p:nvCxnSpPr>
        <p:spPr>
          <a:xfrm>
            <a:off x="4871864" y="692696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4871864" y="620688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114245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2136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162390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35360" y="260648"/>
            <a:ext cx="11593288" cy="633670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2700">
                <a:solidFill>
                  <a:prstClr val="white">
                    <a:lumMod val="50000"/>
                  </a:prstClr>
                </a:solidFill>
                <a:bevel/>
              </a:ln>
              <a:solidFill>
                <a:prstClr val="white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3C3AB808-F470-4BD0-977F-F613389868AF}"/>
              </a:ext>
            </a:extLst>
          </p:cNvPr>
          <p:cNvSpPr txBox="1"/>
          <p:nvPr/>
        </p:nvSpPr>
        <p:spPr>
          <a:xfrm>
            <a:off x="1487488" y="1700808"/>
            <a:ext cx="424847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>
                <a:solidFill>
                  <a:schemeClr val="bg1"/>
                </a:solidFill>
              </a:rPr>
              <a:t>#</a:t>
            </a:r>
            <a:r>
              <a:rPr lang="ko-KR" altLang="en-US" sz="2500" dirty="0">
                <a:solidFill>
                  <a:schemeClr val="bg1"/>
                </a:solidFill>
              </a:rPr>
              <a:t>핵심속성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889122F0-F84E-4A10-ADF2-BE68F574E95A}"/>
              </a:ext>
            </a:extLst>
          </p:cNvPr>
          <p:cNvSpPr txBox="1"/>
          <p:nvPr/>
        </p:nvSpPr>
        <p:spPr>
          <a:xfrm>
            <a:off x="1487488" y="2241540"/>
            <a:ext cx="424847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>
                <a:solidFill>
                  <a:schemeClr val="bg1"/>
                </a:solidFill>
              </a:rPr>
              <a:t>- </a:t>
            </a:r>
            <a:r>
              <a:rPr lang="ko-KR" altLang="en-US" sz="2500" dirty="0">
                <a:solidFill>
                  <a:schemeClr val="bg1"/>
                </a:solidFill>
              </a:rPr>
              <a:t>축의 개수</a:t>
            </a:r>
            <a:r>
              <a:rPr lang="en-US" altLang="ko-KR" sz="2500" dirty="0">
                <a:solidFill>
                  <a:schemeClr val="bg1"/>
                </a:solidFill>
              </a:rPr>
              <a:t>(</a:t>
            </a:r>
            <a:r>
              <a:rPr lang="ko-KR" altLang="en-US" sz="2500" dirty="0">
                <a:solidFill>
                  <a:schemeClr val="bg1"/>
                </a:solidFill>
              </a:rPr>
              <a:t>랭크</a:t>
            </a:r>
            <a:r>
              <a:rPr lang="en-US" altLang="ko-KR" sz="2500" dirty="0">
                <a:solidFill>
                  <a:schemeClr val="bg1"/>
                </a:solidFill>
              </a:rPr>
              <a:t>, </a:t>
            </a:r>
            <a:r>
              <a:rPr lang="en-US" altLang="ko-KR" sz="2500" dirty="0" err="1">
                <a:solidFill>
                  <a:schemeClr val="bg1"/>
                </a:solidFill>
              </a:rPr>
              <a:t>ndim</a:t>
            </a:r>
            <a:r>
              <a:rPr lang="en-US" altLang="ko-KR" sz="2500" dirty="0">
                <a:solidFill>
                  <a:schemeClr val="bg1"/>
                </a:solidFill>
              </a:rPr>
              <a:t>)</a:t>
            </a:r>
            <a:endParaRPr lang="ko-KR" altLang="en-US" sz="2500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C95051A0-A040-4B95-B9E8-D83A9D6BDC17}"/>
              </a:ext>
            </a:extLst>
          </p:cNvPr>
          <p:cNvSpPr txBox="1"/>
          <p:nvPr/>
        </p:nvSpPr>
        <p:spPr>
          <a:xfrm>
            <a:off x="1487488" y="2807930"/>
            <a:ext cx="424847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>
                <a:solidFill>
                  <a:schemeClr val="bg1"/>
                </a:solidFill>
              </a:rPr>
              <a:t>- </a:t>
            </a:r>
            <a:r>
              <a:rPr lang="ko-KR" altLang="en-US" sz="2500" dirty="0">
                <a:solidFill>
                  <a:schemeClr val="bg1"/>
                </a:solidFill>
              </a:rPr>
              <a:t>크기</a:t>
            </a:r>
            <a:r>
              <a:rPr lang="en-US" altLang="ko-KR" sz="2500" dirty="0">
                <a:solidFill>
                  <a:schemeClr val="bg1"/>
                </a:solidFill>
              </a:rPr>
              <a:t>(shape)</a:t>
            </a:r>
            <a:endParaRPr lang="ko-KR" altLang="en-US" sz="2500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B38138FC-7248-47D0-93D9-057F7EB5A14B}"/>
              </a:ext>
            </a:extLst>
          </p:cNvPr>
          <p:cNvSpPr txBox="1"/>
          <p:nvPr/>
        </p:nvSpPr>
        <p:spPr>
          <a:xfrm>
            <a:off x="1487488" y="3383994"/>
            <a:ext cx="424847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>
                <a:solidFill>
                  <a:schemeClr val="bg1"/>
                </a:solidFill>
              </a:rPr>
              <a:t>- </a:t>
            </a:r>
            <a:r>
              <a:rPr lang="ko-KR" altLang="en-US" sz="2500" dirty="0">
                <a:solidFill>
                  <a:schemeClr val="bg1"/>
                </a:solidFill>
              </a:rPr>
              <a:t>데이터 타입</a:t>
            </a:r>
            <a:r>
              <a:rPr lang="en-US" altLang="ko-KR" sz="2500" dirty="0">
                <a:solidFill>
                  <a:schemeClr val="bg1"/>
                </a:solidFill>
              </a:rPr>
              <a:t>(</a:t>
            </a:r>
            <a:r>
              <a:rPr lang="en-US" altLang="ko-KR" sz="2500" dirty="0" err="1">
                <a:solidFill>
                  <a:schemeClr val="bg1"/>
                </a:solidFill>
              </a:rPr>
              <a:t>dtype</a:t>
            </a:r>
            <a:r>
              <a:rPr lang="en-US" altLang="ko-KR" sz="2500" dirty="0">
                <a:solidFill>
                  <a:schemeClr val="bg1"/>
                </a:solidFill>
              </a:rPr>
              <a:t>)</a:t>
            </a:r>
            <a:endParaRPr lang="ko-KR" altLang="en-US" sz="2500" dirty="0">
              <a:solidFill>
                <a:schemeClr val="bg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9C56ADA0-4521-48B1-AAC6-CB51473159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9896" y="1293416"/>
            <a:ext cx="3087850" cy="455920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C37CB6A6-67A9-4B0E-8B01-291A518AAA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7881" y="3622521"/>
            <a:ext cx="3095625" cy="22479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65432E22-CC46-4B46-A73A-235345AA1A36}"/>
              </a:ext>
            </a:extLst>
          </p:cNvPr>
          <p:cNvSpPr/>
          <p:nvPr/>
        </p:nvSpPr>
        <p:spPr>
          <a:xfrm>
            <a:off x="9812798" y="3718514"/>
            <a:ext cx="263358" cy="223172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3935483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51383" y="298874"/>
            <a:ext cx="5103055" cy="573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2.2 </a:t>
            </a:r>
            <a:r>
              <a:rPr lang="ko-KR" altLang="en-US" sz="24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신경망을 위한 데이터 표현</a:t>
            </a:r>
          </a:p>
        </p:txBody>
      </p:sp>
      <p:cxnSp>
        <p:nvCxnSpPr>
          <p:cNvPr id="15" name="직선 연결선 14"/>
          <p:cNvCxnSpPr/>
          <p:nvPr/>
        </p:nvCxnSpPr>
        <p:spPr>
          <a:xfrm>
            <a:off x="4871864" y="692696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4871864" y="620688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114245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2136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162390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35360" y="260648"/>
            <a:ext cx="11593288" cy="633670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2700">
                <a:solidFill>
                  <a:prstClr val="white">
                    <a:lumMod val="50000"/>
                  </a:prstClr>
                </a:solidFill>
                <a:bevel/>
              </a:ln>
              <a:solidFill>
                <a:prstClr val="white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F5CA8019-4A3A-405D-B0A5-624303405147}"/>
              </a:ext>
            </a:extLst>
          </p:cNvPr>
          <p:cNvSpPr txBox="1"/>
          <p:nvPr/>
        </p:nvSpPr>
        <p:spPr>
          <a:xfrm>
            <a:off x="767408" y="1340768"/>
            <a:ext cx="759734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>
                <a:solidFill>
                  <a:schemeClr val="bg1"/>
                </a:solidFill>
              </a:rPr>
              <a:t>#</a:t>
            </a:r>
            <a:r>
              <a:rPr lang="ko-KR" altLang="en-US" sz="2500" dirty="0" err="1">
                <a:solidFill>
                  <a:schemeClr val="bg1"/>
                </a:solidFill>
              </a:rPr>
              <a:t>슬라이싱</a:t>
            </a:r>
            <a:r>
              <a:rPr lang="ko-KR" altLang="en-US" sz="2500" dirty="0">
                <a:solidFill>
                  <a:schemeClr val="bg1"/>
                </a:solidFill>
              </a:rPr>
              <a:t> </a:t>
            </a:r>
            <a:r>
              <a:rPr lang="en-US" altLang="ko-KR" sz="2500" dirty="0">
                <a:solidFill>
                  <a:schemeClr val="bg1"/>
                </a:solidFill>
              </a:rPr>
              <a:t>: </a:t>
            </a:r>
            <a:r>
              <a:rPr lang="ko-KR" altLang="en-US" sz="2500" dirty="0">
                <a:solidFill>
                  <a:schemeClr val="bg1"/>
                </a:solidFill>
              </a:rPr>
              <a:t>배열에 있는 특정 원소를 선택하는 것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2B98A173-28B2-4F40-A95D-E0F9EDEDA8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432" y="2060848"/>
            <a:ext cx="3676650" cy="314325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2519D1E6-6164-4DA7-8494-640A773749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0056" y="2060848"/>
            <a:ext cx="3988135" cy="2592288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xmlns="" id="{30CA0950-31EF-4117-9D95-66E64AE30D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2028" y="4853993"/>
            <a:ext cx="4352925" cy="138112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3FDF8600-2398-43D8-BE00-F5654708864E}"/>
              </a:ext>
            </a:extLst>
          </p:cNvPr>
          <p:cNvSpPr txBox="1"/>
          <p:nvPr/>
        </p:nvSpPr>
        <p:spPr>
          <a:xfrm>
            <a:off x="5591944" y="566124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인덱스</a:t>
            </a:r>
            <a:r>
              <a:rPr lang="en-US" altLang="ko-KR" dirty="0">
                <a:solidFill>
                  <a:schemeClr val="bg1"/>
                </a:solidFill>
                <a:sym typeface="Wingdings" panose="05000000000000000000" pitchFamily="2" charset="2"/>
              </a:rPr>
              <a:t>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954793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51383" y="298874"/>
            <a:ext cx="5103055" cy="573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2.2 </a:t>
            </a:r>
            <a:r>
              <a:rPr lang="ko-KR" altLang="en-US" sz="24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신경망을 위한 데이터 표현</a:t>
            </a:r>
          </a:p>
        </p:txBody>
      </p:sp>
      <p:cxnSp>
        <p:nvCxnSpPr>
          <p:cNvPr id="15" name="직선 연결선 14"/>
          <p:cNvCxnSpPr/>
          <p:nvPr/>
        </p:nvCxnSpPr>
        <p:spPr>
          <a:xfrm>
            <a:off x="4871864" y="692696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4871864" y="620688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114245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2136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162390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35360" y="260648"/>
            <a:ext cx="11593288" cy="633670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2700">
                <a:solidFill>
                  <a:prstClr val="white">
                    <a:lumMod val="50000"/>
                  </a:prstClr>
                </a:solidFill>
                <a:bevel/>
              </a:ln>
              <a:solidFill>
                <a:prstClr val="white"/>
              </a:solidFill>
            </a:endParaRPr>
          </a:p>
        </p:txBody>
      </p:sp>
      <p:pic>
        <p:nvPicPr>
          <p:cNvPr id="19" name="Picture 2" descr="딥러닝 배치에 대한 이미지 검색결과">
            <a:extLst>
              <a:ext uri="{FF2B5EF4-FFF2-40B4-BE49-F238E27FC236}">
                <a16:creationId xmlns:a16="http://schemas.microsoft.com/office/drawing/2014/main" xmlns="" id="{EA8CA317-35B1-4CA7-BA4E-8F1601A33B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7488" y="2276872"/>
            <a:ext cx="8235508" cy="2207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AB15A159-A429-4BB1-8494-15C2774643EA}"/>
              </a:ext>
            </a:extLst>
          </p:cNvPr>
          <p:cNvSpPr txBox="1"/>
          <p:nvPr/>
        </p:nvSpPr>
        <p:spPr>
          <a:xfrm>
            <a:off x="1487488" y="4581128"/>
            <a:ext cx="7298793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300" dirty="0">
                <a:solidFill>
                  <a:schemeClr val="bg1"/>
                </a:solidFill>
              </a:rPr>
              <a:t>6</a:t>
            </a:r>
            <a:r>
              <a:rPr lang="ko-KR" altLang="en-US" sz="2300" dirty="0">
                <a:solidFill>
                  <a:schemeClr val="bg1"/>
                </a:solidFill>
              </a:rPr>
              <a:t>만개의 이미지가 있을 때 </a:t>
            </a:r>
            <a:r>
              <a:rPr lang="en-US" altLang="ko-KR" sz="2300" dirty="0">
                <a:solidFill>
                  <a:schemeClr val="bg1"/>
                </a:solidFill>
              </a:rPr>
              <a:t>10</a:t>
            </a:r>
            <a:r>
              <a:rPr lang="ko-KR" altLang="en-US" sz="2300" dirty="0">
                <a:solidFill>
                  <a:schemeClr val="bg1"/>
                </a:solidFill>
              </a:rPr>
              <a:t>개의 배치로 나누게 되면</a:t>
            </a:r>
            <a:endParaRPr lang="en-US" altLang="ko-KR" sz="2300" dirty="0">
              <a:solidFill>
                <a:schemeClr val="bg1"/>
              </a:solidFill>
            </a:endParaRPr>
          </a:p>
          <a:p>
            <a:r>
              <a:rPr lang="en-US" altLang="ko-KR" sz="2300" dirty="0">
                <a:solidFill>
                  <a:schemeClr val="bg1"/>
                </a:solidFill>
              </a:rPr>
              <a:t>6000</a:t>
            </a:r>
            <a:r>
              <a:rPr lang="ko-KR" altLang="en-US" sz="2300" dirty="0">
                <a:solidFill>
                  <a:schemeClr val="bg1"/>
                </a:solidFill>
              </a:rPr>
              <a:t>개의 이미지</a:t>
            </a:r>
            <a:r>
              <a:rPr lang="en-US" altLang="ko-KR" sz="2300" dirty="0">
                <a:solidFill>
                  <a:schemeClr val="bg1"/>
                </a:solidFill>
              </a:rPr>
              <a:t>=1 batch</a:t>
            </a:r>
            <a:r>
              <a:rPr lang="ko-KR" altLang="en-US" sz="2300" dirty="0">
                <a:solidFill>
                  <a:schemeClr val="bg1"/>
                </a:solidFill>
              </a:rPr>
              <a:t> </a:t>
            </a:r>
            <a:r>
              <a:rPr lang="en-US" altLang="ko-KR" sz="2300" dirty="0">
                <a:solidFill>
                  <a:schemeClr val="bg1"/>
                </a:solidFill>
              </a:rPr>
              <a:t>size</a:t>
            </a:r>
            <a:endParaRPr lang="ko-KR" altLang="en-US" sz="2300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A55158BD-B418-4A4E-A71C-93C059B7BAA2}"/>
              </a:ext>
            </a:extLst>
          </p:cNvPr>
          <p:cNvSpPr txBox="1"/>
          <p:nvPr/>
        </p:nvSpPr>
        <p:spPr>
          <a:xfrm>
            <a:off x="1343472" y="1470556"/>
            <a:ext cx="6771726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300" dirty="0">
                <a:solidFill>
                  <a:schemeClr val="bg1"/>
                </a:solidFill>
              </a:rPr>
              <a:t>Batch size : </a:t>
            </a:r>
            <a:r>
              <a:rPr lang="ko-KR" altLang="en-US" sz="2300" dirty="0">
                <a:solidFill>
                  <a:schemeClr val="bg1"/>
                </a:solidFill>
              </a:rPr>
              <a:t>하나의 </a:t>
            </a:r>
            <a:r>
              <a:rPr lang="en-US" altLang="ko-KR" sz="2300" dirty="0">
                <a:solidFill>
                  <a:schemeClr val="bg1"/>
                </a:solidFill>
              </a:rPr>
              <a:t>batch</a:t>
            </a:r>
            <a:r>
              <a:rPr lang="ko-KR" altLang="en-US" sz="2300" dirty="0">
                <a:solidFill>
                  <a:schemeClr val="bg1"/>
                </a:solidFill>
              </a:rPr>
              <a:t>에 포함되는 샘플의 개수</a:t>
            </a:r>
          </a:p>
        </p:txBody>
      </p:sp>
    </p:spTree>
    <p:extLst>
      <p:ext uri="{BB962C8B-B14F-4D97-AF65-F5344CB8AC3E}">
        <p14:creationId xmlns:p14="http://schemas.microsoft.com/office/powerpoint/2010/main" val="199726049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51383" y="298874"/>
            <a:ext cx="5103055" cy="573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2.2 </a:t>
            </a:r>
            <a:r>
              <a:rPr lang="ko-KR" altLang="en-US" sz="24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신경망을 위한 데이터 표현</a:t>
            </a:r>
          </a:p>
        </p:txBody>
      </p:sp>
      <p:cxnSp>
        <p:nvCxnSpPr>
          <p:cNvPr id="15" name="직선 연결선 14"/>
          <p:cNvCxnSpPr/>
          <p:nvPr/>
        </p:nvCxnSpPr>
        <p:spPr>
          <a:xfrm>
            <a:off x="4871864" y="692696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4871864" y="620688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114245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2136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162390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35360" y="260648"/>
            <a:ext cx="11593288" cy="633670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2700">
                <a:solidFill>
                  <a:prstClr val="white">
                    <a:lumMod val="50000"/>
                  </a:prstClr>
                </a:solidFill>
                <a:bevel/>
              </a:ln>
              <a:solidFill>
                <a:prstClr val="white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2C488926-6325-40F1-B92D-831711C5726A}"/>
              </a:ext>
            </a:extLst>
          </p:cNvPr>
          <p:cNvSpPr txBox="1"/>
          <p:nvPr/>
        </p:nvSpPr>
        <p:spPr>
          <a:xfrm>
            <a:off x="1415480" y="1484784"/>
            <a:ext cx="2637260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300" dirty="0">
                <a:solidFill>
                  <a:schemeClr val="bg1"/>
                </a:solidFill>
              </a:rPr>
              <a:t>#</a:t>
            </a:r>
            <a:r>
              <a:rPr lang="ko-KR" altLang="en-US" sz="2300" dirty="0" err="1">
                <a:solidFill>
                  <a:schemeClr val="bg1"/>
                </a:solidFill>
              </a:rPr>
              <a:t>텐서의</a:t>
            </a:r>
            <a:r>
              <a:rPr lang="ko-KR" altLang="en-US" sz="2300" dirty="0">
                <a:solidFill>
                  <a:schemeClr val="bg1"/>
                </a:solidFill>
              </a:rPr>
              <a:t> 실제 사례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76B71A61-4D9E-433C-A17B-3F7370A46BA8}"/>
              </a:ext>
            </a:extLst>
          </p:cNvPr>
          <p:cNvSpPr txBox="1"/>
          <p:nvPr/>
        </p:nvSpPr>
        <p:spPr>
          <a:xfrm>
            <a:off x="1487488" y="2046620"/>
            <a:ext cx="5595443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300" dirty="0">
                <a:solidFill>
                  <a:schemeClr val="bg1"/>
                </a:solidFill>
              </a:rPr>
              <a:t>-</a:t>
            </a:r>
            <a:r>
              <a:rPr lang="ko-KR" altLang="en-US" sz="2300" dirty="0">
                <a:solidFill>
                  <a:schemeClr val="bg1"/>
                </a:solidFill>
              </a:rPr>
              <a:t>벡터 데이터 </a:t>
            </a:r>
            <a:r>
              <a:rPr lang="en-US" altLang="ko-KR" sz="2300" dirty="0">
                <a:solidFill>
                  <a:schemeClr val="bg1"/>
                </a:solidFill>
              </a:rPr>
              <a:t>: (samples, features) // 2D</a:t>
            </a:r>
            <a:endParaRPr lang="ko-KR" altLang="en-US" sz="2300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8B251AD7-F325-432F-96DF-848FDE05D855}"/>
              </a:ext>
            </a:extLst>
          </p:cNvPr>
          <p:cNvSpPr txBox="1"/>
          <p:nvPr/>
        </p:nvSpPr>
        <p:spPr>
          <a:xfrm>
            <a:off x="1487488" y="2643226"/>
            <a:ext cx="9563644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300" dirty="0">
                <a:solidFill>
                  <a:schemeClr val="bg1"/>
                </a:solidFill>
              </a:rPr>
              <a:t>-</a:t>
            </a:r>
            <a:r>
              <a:rPr lang="ko-KR" altLang="en-US" sz="2300" dirty="0">
                <a:solidFill>
                  <a:schemeClr val="bg1"/>
                </a:solidFill>
              </a:rPr>
              <a:t>시계열 데이터 </a:t>
            </a:r>
            <a:r>
              <a:rPr lang="en-US" altLang="ko-KR" sz="2300" dirty="0">
                <a:solidFill>
                  <a:schemeClr val="bg1"/>
                </a:solidFill>
              </a:rPr>
              <a:t>or </a:t>
            </a:r>
            <a:r>
              <a:rPr lang="ko-KR" altLang="en-US" sz="2300" dirty="0">
                <a:solidFill>
                  <a:schemeClr val="bg1"/>
                </a:solidFill>
              </a:rPr>
              <a:t>시퀀스 데이터 </a:t>
            </a:r>
            <a:r>
              <a:rPr lang="en-US" altLang="ko-KR" sz="2300" dirty="0">
                <a:solidFill>
                  <a:schemeClr val="bg1"/>
                </a:solidFill>
              </a:rPr>
              <a:t>: (samples, timesteps, features) // 3D</a:t>
            </a:r>
            <a:endParaRPr lang="ko-KR" altLang="en-US" sz="2300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C1FE7D56-3911-4C1E-9F79-91591E1E8716}"/>
              </a:ext>
            </a:extLst>
          </p:cNvPr>
          <p:cNvSpPr txBox="1"/>
          <p:nvPr/>
        </p:nvSpPr>
        <p:spPr>
          <a:xfrm>
            <a:off x="1487488" y="3242996"/>
            <a:ext cx="7274748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300" dirty="0">
                <a:solidFill>
                  <a:schemeClr val="bg1"/>
                </a:solidFill>
              </a:rPr>
              <a:t>-</a:t>
            </a:r>
            <a:r>
              <a:rPr lang="ko-KR" altLang="en-US" sz="2300" dirty="0">
                <a:solidFill>
                  <a:schemeClr val="bg1"/>
                </a:solidFill>
              </a:rPr>
              <a:t>이미지 </a:t>
            </a:r>
            <a:r>
              <a:rPr lang="en-US" altLang="ko-KR" sz="2300" dirty="0">
                <a:solidFill>
                  <a:schemeClr val="bg1"/>
                </a:solidFill>
              </a:rPr>
              <a:t>: (samples, height, width, channels) or  // 4D</a:t>
            </a:r>
          </a:p>
          <a:p>
            <a:r>
              <a:rPr lang="en-US" altLang="ko-KR" sz="2300" dirty="0">
                <a:solidFill>
                  <a:schemeClr val="bg1"/>
                </a:solidFill>
              </a:rPr>
              <a:t>	   (samples, channels, height, width)</a:t>
            </a:r>
            <a:endParaRPr lang="ko-KR" altLang="en-US" sz="2300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24820AE6-F480-4B05-9476-0A66C95F1CE9}"/>
              </a:ext>
            </a:extLst>
          </p:cNvPr>
          <p:cNvSpPr txBox="1"/>
          <p:nvPr/>
        </p:nvSpPr>
        <p:spPr>
          <a:xfrm>
            <a:off x="1487488" y="4196709"/>
            <a:ext cx="8234947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300" dirty="0">
                <a:solidFill>
                  <a:schemeClr val="bg1"/>
                </a:solidFill>
              </a:rPr>
              <a:t>-</a:t>
            </a:r>
            <a:r>
              <a:rPr lang="ko-KR" altLang="en-US" sz="2300" dirty="0">
                <a:solidFill>
                  <a:schemeClr val="bg1"/>
                </a:solidFill>
              </a:rPr>
              <a:t>동영상 </a:t>
            </a:r>
            <a:r>
              <a:rPr lang="en-US" altLang="ko-KR" sz="2300" dirty="0">
                <a:solidFill>
                  <a:schemeClr val="bg1"/>
                </a:solidFill>
              </a:rPr>
              <a:t>: (samples, frames, height, width, channels) or // 5D</a:t>
            </a:r>
          </a:p>
          <a:p>
            <a:r>
              <a:rPr lang="en-US" altLang="ko-KR" sz="2300" dirty="0">
                <a:solidFill>
                  <a:schemeClr val="bg1"/>
                </a:solidFill>
              </a:rPr>
              <a:t>	   (samples, frames, channels, height, width)</a:t>
            </a:r>
            <a:endParaRPr lang="ko-KR" altLang="en-US" sz="2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76605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타원 8"/>
          <p:cNvSpPr/>
          <p:nvPr/>
        </p:nvSpPr>
        <p:spPr>
          <a:xfrm>
            <a:off x="114245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2136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162390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35360" y="260648"/>
            <a:ext cx="11593288" cy="633670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2700">
                <a:solidFill>
                  <a:prstClr val="white">
                    <a:lumMod val="50000"/>
                  </a:prstClr>
                </a:solidFill>
                <a:bevel/>
              </a:ln>
              <a:solidFill>
                <a:prstClr val="white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51384" y="298874"/>
            <a:ext cx="5473178" cy="573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1.1.3 </a:t>
            </a:r>
            <a:r>
              <a:rPr lang="ko-KR" altLang="en-US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데이터에서 표현을 학습하기</a:t>
            </a:r>
            <a:endParaRPr lang="ko-KR" altLang="en-US" sz="24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33" name="직선 연결선 32"/>
          <p:cNvCxnSpPr/>
          <p:nvPr/>
        </p:nvCxnSpPr>
        <p:spPr>
          <a:xfrm>
            <a:off x="5238744" y="642918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5238744" y="570910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666712" y="1285860"/>
            <a:ext cx="10644262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</a:pP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머신 러닝을 하기 위한 세가지 요소</a:t>
            </a:r>
            <a:endParaRPr lang="en-US" altLang="ko-KR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285750" indent="-285750">
              <a:lnSpc>
                <a:spcPct val="150000"/>
              </a:lnSpc>
            </a:pPr>
            <a:endParaRPr lang="en-US" altLang="ko-KR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입력 데이터 포인트 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 ex) 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음성인식 문제 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-&gt; 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목소리 즉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 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녹음된 사운드 파일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endParaRPr lang="ko-KR" altLang="en-US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4152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51383" y="298874"/>
            <a:ext cx="5103055" cy="573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2.2 </a:t>
            </a:r>
            <a:r>
              <a:rPr lang="ko-KR" altLang="en-US" sz="24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신경망을 위한 데이터 표현</a:t>
            </a:r>
          </a:p>
        </p:txBody>
      </p:sp>
      <p:cxnSp>
        <p:nvCxnSpPr>
          <p:cNvPr id="15" name="직선 연결선 14"/>
          <p:cNvCxnSpPr/>
          <p:nvPr/>
        </p:nvCxnSpPr>
        <p:spPr>
          <a:xfrm>
            <a:off x="4871864" y="692696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4871864" y="620688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114245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2136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162390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35360" y="260648"/>
            <a:ext cx="11593288" cy="633670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2700">
                <a:solidFill>
                  <a:prstClr val="white">
                    <a:lumMod val="50000"/>
                  </a:prstClr>
                </a:solidFill>
                <a:bevel/>
              </a:ln>
              <a:solidFill>
                <a:prstClr val="white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9235FB76-0622-4DAF-AC09-F12804DE4B63}"/>
              </a:ext>
            </a:extLst>
          </p:cNvPr>
          <p:cNvSpPr txBox="1"/>
          <p:nvPr/>
        </p:nvSpPr>
        <p:spPr>
          <a:xfrm>
            <a:off x="1271464" y="1484784"/>
            <a:ext cx="4521431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300" dirty="0">
                <a:solidFill>
                  <a:schemeClr val="bg1"/>
                </a:solidFill>
              </a:rPr>
              <a:t>벡터 데이터 </a:t>
            </a:r>
            <a:r>
              <a:rPr lang="en-US" altLang="ko-KR" sz="2300" dirty="0">
                <a:solidFill>
                  <a:schemeClr val="bg1"/>
                </a:solidFill>
              </a:rPr>
              <a:t>: (samples, features)</a:t>
            </a:r>
            <a:endParaRPr lang="ko-KR" altLang="en-US" sz="2300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E702F728-3BF6-4595-9725-44B79E746E48}"/>
              </a:ext>
            </a:extLst>
          </p:cNvPr>
          <p:cNvSpPr txBox="1"/>
          <p:nvPr/>
        </p:nvSpPr>
        <p:spPr>
          <a:xfrm>
            <a:off x="1703512" y="2492896"/>
            <a:ext cx="7447873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300" dirty="0">
                <a:solidFill>
                  <a:schemeClr val="bg1"/>
                </a:solidFill>
              </a:rPr>
              <a:t>예시</a:t>
            </a:r>
            <a:r>
              <a:rPr lang="en-US" altLang="ko-KR" sz="2300" dirty="0">
                <a:solidFill>
                  <a:schemeClr val="bg1"/>
                </a:solidFill>
              </a:rPr>
              <a:t>) </a:t>
            </a:r>
            <a:r>
              <a:rPr lang="ko-KR" altLang="en-US" sz="2300" dirty="0">
                <a:solidFill>
                  <a:schemeClr val="bg1"/>
                </a:solidFill>
              </a:rPr>
              <a:t>인구 통계데이터 </a:t>
            </a:r>
            <a:r>
              <a:rPr lang="en-US" altLang="ko-KR" sz="2300" dirty="0">
                <a:solidFill>
                  <a:schemeClr val="bg1"/>
                </a:solidFill>
              </a:rPr>
              <a:t>= </a:t>
            </a:r>
            <a:r>
              <a:rPr lang="ko-KR" altLang="en-US" sz="2300" dirty="0">
                <a:solidFill>
                  <a:schemeClr val="bg1"/>
                </a:solidFill>
              </a:rPr>
              <a:t>사람의 나이</a:t>
            </a:r>
            <a:r>
              <a:rPr lang="en-US" altLang="ko-KR" sz="2300" dirty="0">
                <a:solidFill>
                  <a:schemeClr val="bg1"/>
                </a:solidFill>
              </a:rPr>
              <a:t>/ </a:t>
            </a:r>
            <a:r>
              <a:rPr lang="ko-KR" altLang="en-US" sz="2300" dirty="0">
                <a:solidFill>
                  <a:schemeClr val="bg1"/>
                </a:solidFill>
              </a:rPr>
              <a:t>우편 번호</a:t>
            </a:r>
            <a:r>
              <a:rPr lang="en-US" altLang="ko-KR" sz="2300" dirty="0">
                <a:solidFill>
                  <a:schemeClr val="bg1"/>
                </a:solidFill>
              </a:rPr>
              <a:t>/ </a:t>
            </a:r>
            <a:r>
              <a:rPr lang="ko-KR" altLang="en-US" sz="2300" dirty="0">
                <a:solidFill>
                  <a:schemeClr val="bg1"/>
                </a:solidFill>
              </a:rPr>
              <a:t>소득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B39FE32B-7FA2-4AAC-8485-A72EFE435BBF}"/>
              </a:ext>
            </a:extLst>
          </p:cNvPr>
          <p:cNvSpPr txBox="1"/>
          <p:nvPr/>
        </p:nvSpPr>
        <p:spPr>
          <a:xfrm>
            <a:off x="1703512" y="3262580"/>
            <a:ext cx="8646919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300" dirty="0">
                <a:solidFill>
                  <a:schemeClr val="bg1"/>
                </a:solidFill>
              </a:rPr>
              <a:t>각 사람은 </a:t>
            </a:r>
            <a:r>
              <a:rPr lang="en-US" altLang="ko-KR" sz="2300" dirty="0">
                <a:solidFill>
                  <a:schemeClr val="bg1"/>
                </a:solidFill>
              </a:rPr>
              <a:t>3</a:t>
            </a:r>
            <a:r>
              <a:rPr lang="ko-KR" altLang="en-US" sz="2300" dirty="0">
                <a:solidFill>
                  <a:schemeClr val="bg1"/>
                </a:solidFill>
              </a:rPr>
              <a:t>개의 값을 가지고</a:t>
            </a:r>
            <a:r>
              <a:rPr lang="en-US" altLang="ko-KR" sz="2300" dirty="0">
                <a:solidFill>
                  <a:schemeClr val="bg1"/>
                </a:solidFill>
              </a:rPr>
              <a:t>, 10</a:t>
            </a:r>
            <a:r>
              <a:rPr lang="ko-KR" altLang="en-US" sz="2300" dirty="0">
                <a:solidFill>
                  <a:schemeClr val="bg1"/>
                </a:solidFill>
              </a:rPr>
              <a:t>만명이 포함된 전체 데이터셋은</a:t>
            </a:r>
            <a:endParaRPr lang="en-US" altLang="ko-KR" sz="2300" dirty="0">
              <a:solidFill>
                <a:schemeClr val="bg1"/>
              </a:solidFill>
            </a:endParaRPr>
          </a:p>
          <a:p>
            <a:r>
              <a:rPr lang="en-US" altLang="ko-KR" sz="2300" dirty="0">
                <a:solidFill>
                  <a:schemeClr val="bg1"/>
                </a:solidFill>
                <a:sym typeface="Wingdings" panose="05000000000000000000" pitchFamily="2" charset="2"/>
              </a:rPr>
              <a:t>(100000, 3) </a:t>
            </a:r>
            <a:r>
              <a:rPr lang="ko-KR" altLang="en-US" sz="2300" dirty="0">
                <a:solidFill>
                  <a:schemeClr val="bg1"/>
                </a:solidFill>
                <a:sym typeface="Wingdings" panose="05000000000000000000" pitchFamily="2" charset="2"/>
              </a:rPr>
              <a:t>크기의 </a:t>
            </a:r>
            <a:r>
              <a:rPr lang="ko-KR" altLang="en-US" sz="2300" dirty="0" err="1">
                <a:solidFill>
                  <a:schemeClr val="bg1"/>
                </a:solidFill>
                <a:sym typeface="Wingdings" panose="05000000000000000000" pitchFamily="2" charset="2"/>
              </a:rPr>
              <a:t>텐서에</a:t>
            </a:r>
            <a:r>
              <a:rPr lang="ko-KR" altLang="en-US" sz="2300" dirty="0">
                <a:solidFill>
                  <a:schemeClr val="bg1"/>
                </a:solidFill>
                <a:sym typeface="Wingdings" panose="05000000000000000000" pitchFamily="2" charset="2"/>
              </a:rPr>
              <a:t> 저장됨</a:t>
            </a:r>
            <a:endParaRPr lang="ko-KR" altLang="en-US" sz="2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536537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51383" y="298874"/>
            <a:ext cx="5103055" cy="573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2.2 </a:t>
            </a:r>
            <a:r>
              <a:rPr lang="ko-KR" altLang="en-US" sz="24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신경망을 위한 데이터 표현</a:t>
            </a:r>
          </a:p>
        </p:txBody>
      </p:sp>
      <p:cxnSp>
        <p:nvCxnSpPr>
          <p:cNvPr id="15" name="직선 연결선 14"/>
          <p:cNvCxnSpPr/>
          <p:nvPr/>
        </p:nvCxnSpPr>
        <p:spPr>
          <a:xfrm>
            <a:off x="4871864" y="692696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4871864" y="620688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114245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2136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162390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99356" y="213797"/>
            <a:ext cx="11593288" cy="633670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2700">
                <a:solidFill>
                  <a:prstClr val="white">
                    <a:lumMod val="50000"/>
                  </a:prstClr>
                </a:solidFill>
                <a:bevel/>
              </a:ln>
              <a:solidFill>
                <a:prstClr val="white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9235FB76-0622-4DAF-AC09-F12804DE4B63}"/>
              </a:ext>
            </a:extLst>
          </p:cNvPr>
          <p:cNvSpPr txBox="1"/>
          <p:nvPr/>
        </p:nvSpPr>
        <p:spPr>
          <a:xfrm>
            <a:off x="1271464" y="1484784"/>
            <a:ext cx="8627490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300" dirty="0">
                <a:solidFill>
                  <a:schemeClr val="bg1"/>
                </a:solidFill>
              </a:rPr>
              <a:t>시계열 데이터 </a:t>
            </a:r>
            <a:r>
              <a:rPr lang="en-US" altLang="ko-KR" sz="2300" dirty="0">
                <a:solidFill>
                  <a:schemeClr val="bg1"/>
                </a:solidFill>
              </a:rPr>
              <a:t>or </a:t>
            </a:r>
            <a:r>
              <a:rPr lang="ko-KR" altLang="en-US" sz="2300" dirty="0">
                <a:solidFill>
                  <a:schemeClr val="bg1"/>
                </a:solidFill>
              </a:rPr>
              <a:t>시퀀스 데이터 </a:t>
            </a:r>
            <a:r>
              <a:rPr lang="en-US" altLang="ko-KR" sz="2300" dirty="0">
                <a:solidFill>
                  <a:schemeClr val="bg1"/>
                </a:solidFill>
              </a:rPr>
              <a:t>: (samples, timesteps, features)</a:t>
            </a:r>
            <a:endParaRPr lang="ko-KR" altLang="en-US" sz="2300" dirty="0">
              <a:solidFill>
                <a:schemeClr val="bg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C4690A39-BB5D-4235-9918-F1FBE53757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7888" y="2042600"/>
            <a:ext cx="4684039" cy="219682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3EDA74FA-037A-4F5A-A816-20D8803686FC}"/>
              </a:ext>
            </a:extLst>
          </p:cNvPr>
          <p:cNvSpPr txBox="1"/>
          <p:nvPr/>
        </p:nvSpPr>
        <p:spPr>
          <a:xfrm>
            <a:off x="1631504" y="4451385"/>
            <a:ext cx="8332730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300" dirty="0">
                <a:solidFill>
                  <a:schemeClr val="bg1"/>
                </a:solidFill>
              </a:rPr>
              <a:t>예시</a:t>
            </a:r>
            <a:r>
              <a:rPr lang="en-US" altLang="ko-KR" sz="2300" dirty="0">
                <a:solidFill>
                  <a:schemeClr val="bg1"/>
                </a:solidFill>
              </a:rPr>
              <a:t>) </a:t>
            </a:r>
            <a:r>
              <a:rPr lang="ko-KR" altLang="en-US" sz="2300" dirty="0">
                <a:solidFill>
                  <a:schemeClr val="bg1"/>
                </a:solidFill>
              </a:rPr>
              <a:t>저장하는 데이터 </a:t>
            </a:r>
            <a:r>
              <a:rPr lang="en-US" altLang="ko-KR" sz="2300" dirty="0">
                <a:solidFill>
                  <a:schemeClr val="bg1"/>
                </a:solidFill>
              </a:rPr>
              <a:t>= </a:t>
            </a:r>
            <a:r>
              <a:rPr lang="ko-KR" altLang="en-US" sz="2300" dirty="0">
                <a:solidFill>
                  <a:schemeClr val="bg1"/>
                </a:solidFill>
              </a:rPr>
              <a:t>현재 주식 가격</a:t>
            </a:r>
            <a:r>
              <a:rPr lang="en-US" altLang="ko-KR" sz="2300" dirty="0">
                <a:solidFill>
                  <a:schemeClr val="bg1"/>
                </a:solidFill>
              </a:rPr>
              <a:t>/</a:t>
            </a:r>
            <a:r>
              <a:rPr lang="ko-KR" altLang="en-US" sz="2300" dirty="0">
                <a:solidFill>
                  <a:schemeClr val="bg1"/>
                </a:solidFill>
              </a:rPr>
              <a:t>최고 가격</a:t>
            </a:r>
            <a:r>
              <a:rPr lang="en-US" altLang="ko-KR" sz="2300" dirty="0">
                <a:solidFill>
                  <a:schemeClr val="bg1"/>
                </a:solidFill>
              </a:rPr>
              <a:t>/</a:t>
            </a:r>
            <a:r>
              <a:rPr lang="ko-KR" altLang="en-US" sz="2300" dirty="0">
                <a:solidFill>
                  <a:schemeClr val="bg1"/>
                </a:solidFill>
              </a:rPr>
              <a:t>최소 가격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8EEE95B2-1EB5-422A-B7B8-1D75543AF51C}"/>
              </a:ext>
            </a:extLst>
          </p:cNvPr>
          <p:cNvSpPr txBox="1"/>
          <p:nvPr/>
        </p:nvSpPr>
        <p:spPr>
          <a:xfrm>
            <a:off x="1631504" y="5221069"/>
            <a:ext cx="8276625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300" dirty="0">
                <a:solidFill>
                  <a:schemeClr val="bg1"/>
                </a:solidFill>
                <a:sym typeface="Wingdings" panose="05000000000000000000" pitchFamily="2" charset="2"/>
              </a:rPr>
              <a:t>하루에 </a:t>
            </a:r>
            <a:r>
              <a:rPr lang="en-US" altLang="ko-KR" sz="2300" dirty="0">
                <a:solidFill>
                  <a:schemeClr val="bg1"/>
                </a:solidFill>
                <a:sym typeface="Wingdings" panose="05000000000000000000" pitchFamily="2" charset="2"/>
              </a:rPr>
              <a:t>390</a:t>
            </a:r>
            <a:r>
              <a:rPr lang="ko-KR" altLang="en-US" sz="2300" dirty="0">
                <a:solidFill>
                  <a:schemeClr val="bg1"/>
                </a:solidFill>
                <a:sym typeface="Wingdings" panose="05000000000000000000" pitchFamily="2" charset="2"/>
              </a:rPr>
              <a:t>분의 거래시간</a:t>
            </a:r>
            <a:r>
              <a:rPr lang="en-US" altLang="ko-KR" sz="2300" dirty="0">
                <a:solidFill>
                  <a:schemeClr val="bg1"/>
                </a:solidFill>
                <a:sym typeface="Wingdings" panose="05000000000000000000" pitchFamily="2" charset="2"/>
              </a:rPr>
              <a:t>(390,3) </a:t>
            </a:r>
            <a:r>
              <a:rPr lang="ko-KR" altLang="en-US" sz="2300" dirty="0">
                <a:solidFill>
                  <a:schemeClr val="bg1"/>
                </a:solidFill>
                <a:sym typeface="Wingdings" panose="05000000000000000000" pitchFamily="2" charset="2"/>
              </a:rPr>
              <a:t>이 있고 </a:t>
            </a:r>
            <a:r>
              <a:rPr lang="en-US" altLang="ko-KR" sz="2300" dirty="0">
                <a:solidFill>
                  <a:schemeClr val="bg1"/>
                </a:solidFill>
                <a:sym typeface="Wingdings" panose="05000000000000000000" pitchFamily="2" charset="2"/>
              </a:rPr>
              <a:t>250</a:t>
            </a:r>
            <a:r>
              <a:rPr lang="ko-KR" altLang="en-US" sz="2300" dirty="0">
                <a:solidFill>
                  <a:schemeClr val="bg1"/>
                </a:solidFill>
                <a:sym typeface="Wingdings" panose="05000000000000000000" pitchFamily="2" charset="2"/>
              </a:rPr>
              <a:t>일치의 데이터는</a:t>
            </a:r>
            <a:endParaRPr lang="en-US" altLang="ko-KR" sz="2300" dirty="0">
              <a:solidFill>
                <a:schemeClr val="bg1"/>
              </a:solidFill>
              <a:sym typeface="Wingdings" panose="05000000000000000000" pitchFamily="2" charset="2"/>
            </a:endParaRPr>
          </a:p>
          <a:p>
            <a:r>
              <a:rPr lang="en-US" altLang="ko-KR" sz="2300" dirty="0">
                <a:solidFill>
                  <a:schemeClr val="bg1"/>
                </a:solidFill>
                <a:sym typeface="Wingdings" panose="05000000000000000000" pitchFamily="2" charset="2"/>
              </a:rPr>
              <a:t>(250, 390, 3) </a:t>
            </a:r>
            <a:r>
              <a:rPr lang="ko-KR" altLang="en-US" sz="2300" dirty="0">
                <a:solidFill>
                  <a:schemeClr val="bg1"/>
                </a:solidFill>
                <a:sym typeface="Wingdings" panose="05000000000000000000" pitchFamily="2" charset="2"/>
              </a:rPr>
              <a:t>크기의 </a:t>
            </a:r>
            <a:r>
              <a:rPr lang="ko-KR" altLang="en-US" sz="2300" dirty="0" err="1">
                <a:solidFill>
                  <a:schemeClr val="bg1"/>
                </a:solidFill>
                <a:sym typeface="Wingdings" panose="05000000000000000000" pitchFamily="2" charset="2"/>
              </a:rPr>
              <a:t>텐서에</a:t>
            </a:r>
            <a:r>
              <a:rPr lang="ko-KR" altLang="en-US" sz="2300" dirty="0">
                <a:solidFill>
                  <a:schemeClr val="bg1"/>
                </a:solidFill>
                <a:sym typeface="Wingdings" panose="05000000000000000000" pitchFamily="2" charset="2"/>
              </a:rPr>
              <a:t> 저장됨</a:t>
            </a:r>
            <a:endParaRPr lang="ko-KR" altLang="en-US" sz="2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509634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51383" y="298874"/>
            <a:ext cx="5103055" cy="573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2.2 </a:t>
            </a:r>
            <a:r>
              <a:rPr lang="ko-KR" altLang="en-US" sz="24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신경망을 위한 데이터 표현</a:t>
            </a:r>
          </a:p>
        </p:txBody>
      </p:sp>
      <p:cxnSp>
        <p:nvCxnSpPr>
          <p:cNvPr id="15" name="직선 연결선 14"/>
          <p:cNvCxnSpPr/>
          <p:nvPr/>
        </p:nvCxnSpPr>
        <p:spPr>
          <a:xfrm>
            <a:off x="4871864" y="692696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4871864" y="620688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114245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2136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162390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99356" y="213797"/>
            <a:ext cx="11593288" cy="633670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2700">
                <a:solidFill>
                  <a:prstClr val="white">
                    <a:lumMod val="50000"/>
                  </a:prstClr>
                </a:solidFill>
                <a:bevel/>
              </a:ln>
              <a:solidFill>
                <a:prstClr val="white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9235FB76-0622-4DAF-AC09-F12804DE4B63}"/>
              </a:ext>
            </a:extLst>
          </p:cNvPr>
          <p:cNvSpPr txBox="1"/>
          <p:nvPr/>
        </p:nvSpPr>
        <p:spPr>
          <a:xfrm>
            <a:off x="1271464" y="1484784"/>
            <a:ext cx="9634369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300" dirty="0">
                <a:solidFill>
                  <a:schemeClr val="bg1"/>
                </a:solidFill>
              </a:rPr>
              <a:t>이미지 데이터 </a:t>
            </a:r>
            <a:r>
              <a:rPr lang="en-US" altLang="ko-KR" sz="2300" dirty="0">
                <a:solidFill>
                  <a:schemeClr val="bg1"/>
                </a:solidFill>
              </a:rPr>
              <a:t>: (samples, height, width, channels) </a:t>
            </a:r>
            <a:r>
              <a:rPr lang="en-US" altLang="ko-KR" sz="2300" dirty="0">
                <a:solidFill>
                  <a:schemeClr val="bg1"/>
                </a:solidFill>
                <a:sym typeface="Wingdings" panose="05000000000000000000" pitchFamily="2" charset="2"/>
              </a:rPr>
              <a:t></a:t>
            </a:r>
            <a:r>
              <a:rPr lang="ko-KR" altLang="en-US" sz="2300" dirty="0">
                <a:solidFill>
                  <a:schemeClr val="bg1"/>
                </a:solidFill>
                <a:sym typeface="Wingdings" panose="05000000000000000000" pitchFamily="2" charset="2"/>
              </a:rPr>
              <a:t>채널 마지막 방식</a:t>
            </a:r>
            <a:r>
              <a:rPr lang="en-US" altLang="ko-KR" sz="2300" dirty="0">
                <a:solidFill>
                  <a:schemeClr val="bg1"/>
                </a:solidFill>
              </a:rPr>
              <a:t> </a:t>
            </a:r>
          </a:p>
          <a:p>
            <a:r>
              <a:rPr lang="en-US" altLang="ko-KR" sz="2300" dirty="0">
                <a:solidFill>
                  <a:schemeClr val="bg1"/>
                </a:solidFill>
              </a:rPr>
              <a:t>	 	   (samples, channels, height, width) </a:t>
            </a:r>
            <a:r>
              <a:rPr lang="en-US" altLang="ko-KR" sz="2300" dirty="0">
                <a:solidFill>
                  <a:schemeClr val="bg1"/>
                </a:solidFill>
                <a:sym typeface="Wingdings" panose="05000000000000000000" pitchFamily="2" charset="2"/>
              </a:rPr>
              <a:t></a:t>
            </a:r>
            <a:r>
              <a:rPr lang="ko-KR" altLang="en-US" sz="2300" dirty="0">
                <a:solidFill>
                  <a:schemeClr val="bg1"/>
                </a:solidFill>
                <a:sym typeface="Wingdings" panose="05000000000000000000" pitchFamily="2" charset="2"/>
              </a:rPr>
              <a:t>채널 우선 방식</a:t>
            </a:r>
            <a:endParaRPr lang="ko-KR" altLang="en-US" sz="2300" dirty="0">
              <a:solidFill>
                <a:schemeClr val="bg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6DDB773C-C7A7-46CC-B600-B9F4E5BEEF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1464" y="2492896"/>
            <a:ext cx="3552825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76534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51383" y="298874"/>
            <a:ext cx="5103055" cy="573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2.2 </a:t>
            </a:r>
            <a:r>
              <a:rPr lang="ko-KR" altLang="en-US" sz="24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신경망을 위한 데이터 표현</a:t>
            </a:r>
          </a:p>
        </p:txBody>
      </p:sp>
      <p:cxnSp>
        <p:nvCxnSpPr>
          <p:cNvPr id="15" name="직선 연결선 14"/>
          <p:cNvCxnSpPr/>
          <p:nvPr/>
        </p:nvCxnSpPr>
        <p:spPr>
          <a:xfrm>
            <a:off x="4871864" y="692696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4871864" y="620688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114245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2136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162390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99356" y="213797"/>
            <a:ext cx="11593288" cy="633670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2700">
                <a:solidFill>
                  <a:prstClr val="white">
                    <a:lumMod val="50000"/>
                  </a:prstClr>
                </a:solidFill>
                <a:bevel/>
              </a:ln>
              <a:solidFill>
                <a:prstClr val="white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9235FB76-0622-4DAF-AC09-F12804DE4B63}"/>
              </a:ext>
            </a:extLst>
          </p:cNvPr>
          <p:cNvSpPr txBox="1"/>
          <p:nvPr/>
        </p:nvSpPr>
        <p:spPr>
          <a:xfrm>
            <a:off x="1271464" y="1484784"/>
            <a:ext cx="7903126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300" dirty="0">
                <a:solidFill>
                  <a:schemeClr val="bg1"/>
                </a:solidFill>
              </a:rPr>
              <a:t>비디오 데이터 </a:t>
            </a:r>
            <a:r>
              <a:rPr lang="en-US" altLang="ko-KR" sz="2300" dirty="0">
                <a:solidFill>
                  <a:schemeClr val="bg1"/>
                </a:solidFill>
              </a:rPr>
              <a:t>: (samples, frames, height, width, channels)</a:t>
            </a:r>
          </a:p>
          <a:p>
            <a:r>
              <a:rPr lang="en-US" altLang="ko-KR" sz="2300" dirty="0">
                <a:solidFill>
                  <a:schemeClr val="bg1"/>
                </a:solidFill>
              </a:rPr>
              <a:t>	  	   (samples, frames, channels, height, width)</a:t>
            </a:r>
            <a:endParaRPr lang="ko-KR" altLang="en-US" sz="23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B966B68D-C4C8-4BCA-92AE-9632D4930A11}"/>
              </a:ext>
            </a:extLst>
          </p:cNvPr>
          <p:cNvSpPr txBox="1"/>
          <p:nvPr/>
        </p:nvSpPr>
        <p:spPr>
          <a:xfrm>
            <a:off x="1397305" y="2708920"/>
            <a:ext cx="6062878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300" dirty="0">
                <a:solidFill>
                  <a:schemeClr val="bg1"/>
                </a:solidFill>
              </a:rPr>
              <a:t>예시</a:t>
            </a:r>
            <a:r>
              <a:rPr lang="en-US" altLang="ko-KR" sz="2300" dirty="0">
                <a:solidFill>
                  <a:schemeClr val="bg1"/>
                </a:solidFill>
              </a:rPr>
              <a:t>) 60</a:t>
            </a:r>
            <a:r>
              <a:rPr lang="ko-KR" altLang="en-US" sz="2300" dirty="0" err="1">
                <a:solidFill>
                  <a:schemeClr val="bg1"/>
                </a:solidFill>
              </a:rPr>
              <a:t>초짜리</a:t>
            </a:r>
            <a:r>
              <a:rPr lang="ko-KR" altLang="en-US" sz="2300" dirty="0">
                <a:solidFill>
                  <a:schemeClr val="bg1"/>
                </a:solidFill>
              </a:rPr>
              <a:t> </a:t>
            </a:r>
            <a:r>
              <a:rPr lang="en-US" altLang="ko-KR" sz="2300" dirty="0">
                <a:solidFill>
                  <a:schemeClr val="bg1"/>
                </a:solidFill>
              </a:rPr>
              <a:t>144x256 </a:t>
            </a:r>
            <a:r>
              <a:rPr lang="ko-KR" altLang="en-US" sz="2300" dirty="0">
                <a:solidFill>
                  <a:schemeClr val="bg1"/>
                </a:solidFill>
              </a:rPr>
              <a:t>비디오 클립을 초당</a:t>
            </a:r>
            <a:endParaRPr lang="en-US" altLang="ko-KR" sz="2300" dirty="0">
              <a:solidFill>
                <a:schemeClr val="bg1"/>
              </a:solidFill>
            </a:endParaRPr>
          </a:p>
          <a:p>
            <a:r>
              <a:rPr lang="en-US" altLang="ko-KR" sz="2300" dirty="0">
                <a:solidFill>
                  <a:schemeClr val="bg1"/>
                </a:solidFill>
              </a:rPr>
              <a:t>4</a:t>
            </a:r>
            <a:r>
              <a:rPr lang="ko-KR" altLang="en-US" sz="2300" dirty="0">
                <a:solidFill>
                  <a:schemeClr val="bg1"/>
                </a:solidFill>
              </a:rPr>
              <a:t>프레임으로 샘플링 </a:t>
            </a:r>
            <a:r>
              <a:rPr lang="en-US" altLang="ko-KR" sz="2300" dirty="0">
                <a:solidFill>
                  <a:schemeClr val="bg1"/>
                </a:solidFill>
                <a:sym typeface="Wingdings" panose="05000000000000000000" pitchFamily="2" charset="2"/>
              </a:rPr>
              <a:t>(240, 144, 256, 3)</a:t>
            </a:r>
            <a:endParaRPr lang="ko-KR" altLang="en-US" sz="23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A6440B06-2A02-456E-85C2-E68964251E4F}"/>
              </a:ext>
            </a:extLst>
          </p:cNvPr>
          <p:cNvSpPr txBox="1"/>
          <p:nvPr/>
        </p:nvSpPr>
        <p:spPr>
          <a:xfrm>
            <a:off x="1397305" y="3636893"/>
            <a:ext cx="6498895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300" dirty="0">
                <a:solidFill>
                  <a:schemeClr val="bg1"/>
                </a:solidFill>
              </a:rPr>
              <a:t>이런 비디오 클립을 </a:t>
            </a:r>
            <a:r>
              <a:rPr lang="en-US" altLang="ko-KR" sz="2300" dirty="0">
                <a:solidFill>
                  <a:schemeClr val="bg1"/>
                </a:solidFill>
              </a:rPr>
              <a:t>4</a:t>
            </a:r>
            <a:r>
              <a:rPr lang="ko-KR" altLang="en-US" sz="2300" dirty="0">
                <a:solidFill>
                  <a:schemeClr val="bg1"/>
                </a:solidFill>
              </a:rPr>
              <a:t>개 가지면</a:t>
            </a:r>
            <a:endParaRPr lang="en-US" altLang="ko-KR" sz="2300" dirty="0">
              <a:solidFill>
                <a:schemeClr val="bg1"/>
              </a:solidFill>
            </a:endParaRPr>
          </a:p>
          <a:p>
            <a:r>
              <a:rPr lang="en-US" altLang="ko-KR" sz="2300" dirty="0">
                <a:solidFill>
                  <a:schemeClr val="bg1"/>
                </a:solidFill>
                <a:sym typeface="Wingdings" panose="05000000000000000000" pitchFamily="2" charset="2"/>
              </a:rPr>
              <a:t>(4, 240, 144, 256, 3) </a:t>
            </a:r>
            <a:r>
              <a:rPr lang="ko-KR" altLang="en-US" sz="2300" dirty="0">
                <a:solidFill>
                  <a:schemeClr val="bg1"/>
                </a:solidFill>
                <a:sym typeface="Wingdings" panose="05000000000000000000" pitchFamily="2" charset="2"/>
              </a:rPr>
              <a:t>크기의 </a:t>
            </a:r>
            <a:r>
              <a:rPr lang="ko-KR" altLang="en-US" sz="2300" dirty="0" err="1">
                <a:solidFill>
                  <a:schemeClr val="bg1"/>
                </a:solidFill>
                <a:sym typeface="Wingdings" panose="05000000000000000000" pitchFamily="2" charset="2"/>
              </a:rPr>
              <a:t>텐서에</a:t>
            </a:r>
            <a:r>
              <a:rPr lang="ko-KR" altLang="en-US" sz="2300" dirty="0">
                <a:solidFill>
                  <a:schemeClr val="bg1"/>
                </a:solidFill>
                <a:sym typeface="Wingdings" panose="05000000000000000000" pitchFamily="2" charset="2"/>
              </a:rPr>
              <a:t> 저장이 됨</a:t>
            </a:r>
            <a:endParaRPr lang="ko-KR" altLang="en-US" sz="2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622106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999656" y="2693606"/>
            <a:ext cx="6264696" cy="7353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2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2.3 </a:t>
            </a:r>
            <a:r>
              <a:rPr lang="ko-KR" altLang="en-US" sz="32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신경망의 톱니바퀴 </a:t>
            </a:r>
            <a:r>
              <a:rPr lang="en-US" altLang="ko-KR" sz="32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 </a:t>
            </a:r>
            <a:r>
              <a:rPr lang="ko-KR" altLang="en-US" sz="3200" dirty="0" err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텐서</a:t>
            </a:r>
            <a:r>
              <a:rPr lang="ko-KR" altLang="en-US" sz="32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연산</a:t>
            </a:r>
            <a:endParaRPr lang="en-US" altLang="ko-KR" sz="3200" dirty="0">
              <a:solidFill>
                <a:schemeClr val="bg1"/>
              </a:solidFill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1991544" y="3143347"/>
            <a:ext cx="1008112" cy="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9264352" y="3143347"/>
            <a:ext cx="1008112" cy="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114245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2136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162390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35360" y="260648"/>
            <a:ext cx="11593288" cy="633670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2700">
                <a:solidFill>
                  <a:prstClr val="white">
                    <a:lumMod val="50000"/>
                  </a:prstClr>
                </a:solidFill>
                <a:bevel/>
              </a:ln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745612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51383" y="298874"/>
            <a:ext cx="5103055" cy="573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2.3.1 </a:t>
            </a:r>
            <a:r>
              <a:rPr lang="ko-KR" altLang="en-US" sz="2400" dirty="0" err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원소별</a:t>
            </a:r>
            <a:r>
              <a:rPr lang="ko-KR" altLang="en-US" sz="24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연산</a:t>
            </a:r>
          </a:p>
        </p:txBody>
      </p:sp>
      <p:cxnSp>
        <p:nvCxnSpPr>
          <p:cNvPr id="15" name="직선 연결선 14"/>
          <p:cNvCxnSpPr/>
          <p:nvPr/>
        </p:nvCxnSpPr>
        <p:spPr>
          <a:xfrm>
            <a:off x="2999656" y="692696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2999656" y="620688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114245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2136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162390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99356" y="213797"/>
            <a:ext cx="11593288" cy="633670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2700">
                <a:solidFill>
                  <a:prstClr val="white">
                    <a:lumMod val="50000"/>
                  </a:prstClr>
                </a:solidFill>
                <a:bevel/>
              </a:ln>
              <a:solidFill>
                <a:prstClr val="white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5D210905-D8B8-43AD-9F94-EAF9EE0864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3472" y="2204864"/>
            <a:ext cx="8246170" cy="244827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14FDCBEC-1347-4C3A-90A4-4456655C28A5}"/>
              </a:ext>
            </a:extLst>
          </p:cNvPr>
          <p:cNvSpPr txBox="1"/>
          <p:nvPr/>
        </p:nvSpPr>
        <p:spPr>
          <a:xfrm>
            <a:off x="1271464" y="1484784"/>
            <a:ext cx="7910242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300" dirty="0" err="1">
                <a:solidFill>
                  <a:schemeClr val="bg1"/>
                </a:solidFill>
              </a:rPr>
              <a:t>Relu</a:t>
            </a:r>
            <a:r>
              <a:rPr lang="ko-KR" altLang="en-US" sz="2300" dirty="0">
                <a:solidFill>
                  <a:schemeClr val="bg1"/>
                </a:solidFill>
              </a:rPr>
              <a:t>함수 </a:t>
            </a:r>
            <a:r>
              <a:rPr lang="en-US" altLang="ko-KR" sz="2300" dirty="0">
                <a:solidFill>
                  <a:schemeClr val="bg1"/>
                </a:solidFill>
              </a:rPr>
              <a:t>: 0</a:t>
            </a:r>
            <a:r>
              <a:rPr lang="ko-KR" altLang="en-US" sz="2300" dirty="0">
                <a:solidFill>
                  <a:schemeClr val="bg1"/>
                </a:solidFill>
              </a:rPr>
              <a:t>보다 크면 그대로 반환</a:t>
            </a:r>
            <a:r>
              <a:rPr lang="en-US" altLang="ko-KR" sz="2300" dirty="0">
                <a:solidFill>
                  <a:schemeClr val="bg1"/>
                </a:solidFill>
              </a:rPr>
              <a:t>, 0</a:t>
            </a:r>
            <a:r>
              <a:rPr lang="ko-KR" altLang="en-US" sz="2300" dirty="0">
                <a:solidFill>
                  <a:schemeClr val="bg1"/>
                </a:solidFill>
              </a:rPr>
              <a:t>보다 작으면 </a:t>
            </a:r>
            <a:r>
              <a:rPr lang="en-US" altLang="ko-KR" sz="2300" dirty="0">
                <a:solidFill>
                  <a:schemeClr val="bg1"/>
                </a:solidFill>
              </a:rPr>
              <a:t>0</a:t>
            </a:r>
            <a:r>
              <a:rPr lang="ko-KR" altLang="en-US" sz="2300" dirty="0">
                <a:solidFill>
                  <a:schemeClr val="bg1"/>
                </a:solidFill>
              </a:rPr>
              <a:t>을 반환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AF3D41F1-BCE0-4B41-A4B2-7D79212AAC41}"/>
              </a:ext>
            </a:extLst>
          </p:cNvPr>
          <p:cNvSpPr txBox="1"/>
          <p:nvPr/>
        </p:nvSpPr>
        <p:spPr>
          <a:xfrm>
            <a:off x="1415480" y="4941168"/>
            <a:ext cx="17828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예시</a:t>
            </a:r>
            <a:r>
              <a:rPr lang="en-US" altLang="ko-KR" dirty="0">
                <a:solidFill>
                  <a:schemeClr val="bg1"/>
                </a:solidFill>
              </a:rPr>
              <a:t>) </a:t>
            </a:r>
            <a:r>
              <a:rPr lang="ko-KR" altLang="en-US" dirty="0">
                <a:solidFill>
                  <a:schemeClr val="bg1"/>
                </a:solidFill>
              </a:rPr>
              <a:t>행렬 </a:t>
            </a:r>
            <a:r>
              <a:rPr lang="en-US" altLang="ko-KR" dirty="0">
                <a:solidFill>
                  <a:schemeClr val="bg1"/>
                </a:solidFill>
              </a:rPr>
              <a:t>1 2</a:t>
            </a:r>
          </a:p>
          <a:p>
            <a:r>
              <a:rPr lang="en-US" altLang="ko-KR" dirty="0">
                <a:solidFill>
                  <a:schemeClr val="bg1"/>
                </a:solidFill>
              </a:rPr>
              <a:t>	  -3 4 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B747E74D-A936-45EA-A1E5-25773101EBAD}"/>
              </a:ext>
            </a:extLst>
          </p:cNvPr>
          <p:cNvSpPr txBox="1"/>
          <p:nvPr/>
        </p:nvSpPr>
        <p:spPr>
          <a:xfrm>
            <a:off x="3075004" y="5085184"/>
            <a:ext cx="25907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sym typeface="Wingdings" panose="05000000000000000000" pitchFamily="2" charset="2"/>
              </a:rPr>
              <a:t></a:t>
            </a:r>
            <a:r>
              <a:rPr lang="ko-KR" altLang="en-US" dirty="0">
                <a:solidFill>
                  <a:schemeClr val="bg1"/>
                </a:solidFill>
              </a:rPr>
              <a:t>입력으로 들어오면</a:t>
            </a:r>
            <a:r>
              <a:rPr lang="en-US" altLang="ko-KR" dirty="0">
                <a:solidFill>
                  <a:schemeClr val="bg1"/>
                </a:solidFill>
                <a:sym typeface="Wingdings" panose="05000000000000000000" pitchFamily="2" charset="2"/>
              </a:rPr>
              <a:t>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A997364F-DFC4-47D9-8C07-4D0B7FB5C375}"/>
              </a:ext>
            </a:extLst>
          </p:cNvPr>
          <p:cNvSpPr txBox="1"/>
          <p:nvPr/>
        </p:nvSpPr>
        <p:spPr>
          <a:xfrm>
            <a:off x="5503285" y="4941168"/>
            <a:ext cx="6832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 1 2</a:t>
            </a:r>
          </a:p>
          <a:p>
            <a:r>
              <a:rPr lang="en-US" altLang="ko-KR" dirty="0">
                <a:solidFill>
                  <a:schemeClr val="bg1"/>
                </a:solidFill>
              </a:rPr>
              <a:t> 0 4 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1145A19C-3E35-4EB8-97E7-218CAEA48F71}"/>
              </a:ext>
            </a:extLst>
          </p:cNvPr>
          <p:cNvSpPr txBox="1"/>
          <p:nvPr/>
        </p:nvSpPr>
        <p:spPr>
          <a:xfrm>
            <a:off x="6023992" y="5085184"/>
            <a:ext cx="1784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가 리턴 됩니다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BEF91A37-C7A4-46CB-922E-F07AAAF81E14}"/>
              </a:ext>
            </a:extLst>
          </p:cNvPr>
          <p:cNvSpPr txBox="1"/>
          <p:nvPr/>
        </p:nvSpPr>
        <p:spPr>
          <a:xfrm>
            <a:off x="2556779" y="5510095"/>
            <a:ext cx="641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 (x)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05777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51383" y="298874"/>
            <a:ext cx="5103055" cy="573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2.3.1 </a:t>
            </a:r>
            <a:r>
              <a:rPr lang="ko-KR" altLang="en-US" sz="2400" dirty="0" err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원소별</a:t>
            </a:r>
            <a:r>
              <a:rPr lang="ko-KR" altLang="en-US" sz="24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연산</a:t>
            </a:r>
          </a:p>
        </p:txBody>
      </p:sp>
      <p:cxnSp>
        <p:nvCxnSpPr>
          <p:cNvPr id="15" name="직선 연결선 14"/>
          <p:cNvCxnSpPr/>
          <p:nvPr/>
        </p:nvCxnSpPr>
        <p:spPr>
          <a:xfrm>
            <a:off x="2999656" y="692696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2999656" y="620688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114245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2136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162390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99356" y="213797"/>
            <a:ext cx="11593288" cy="633670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2700">
                <a:solidFill>
                  <a:prstClr val="white">
                    <a:lumMod val="50000"/>
                  </a:prstClr>
                </a:solidFill>
                <a:bevel/>
              </a:ln>
              <a:solidFill>
                <a:prstClr val="white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14FDCBEC-1347-4C3A-90A4-4456655C28A5}"/>
              </a:ext>
            </a:extLst>
          </p:cNvPr>
          <p:cNvSpPr txBox="1"/>
          <p:nvPr/>
        </p:nvSpPr>
        <p:spPr>
          <a:xfrm>
            <a:off x="1271464" y="1484784"/>
            <a:ext cx="1763624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300" dirty="0" err="1">
                <a:solidFill>
                  <a:schemeClr val="bg1"/>
                </a:solidFill>
              </a:rPr>
              <a:t>원소별</a:t>
            </a:r>
            <a:r>
              <a:rPr lang="ko-KR" altLang="en-US" sz="2300" dirty="0">
                <a:solidFill>
                  <a:schemeClr val="bg1"/>
                </a:solidFill>
              </a:rPr>
              <a:t> 덧셈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AF3D41F1-BCE0-4B41-A4B2-7D79212AAC41}"/>
              </a:ext>
            </a:extLst>
          </p:cNvPr>
          <p:cNvSpPr txBox="1"/>
          <p:nvPr/>
        </p:nvSpPr>
        <p:spPr>
          <a:xfrm>
            <a:off x="1415480" y="4941168"/>
            <a:ext cx="17828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예시</a:t>
            </a:r>
            <a:r>
              <a:rPr lang="en-US" altLang="ko-KR" dirty="0">
                <a:solidFill>
                  <a:schemeClr val="bg1"/>
                </a:solidFill>
              </a:rPr>
              <a:t>) </a:t>
            </a:r>
            <a:r>
              <a:rPr lang="ko-KR" altLang="en-US" dirty="0">
                <a:solidFill>
                  <a:schemeClr val="bg1"/>
                </a:solidFill>
              </a:rPr>
              <a:t>행렬 </a:t>
            </a:r>
            <a:r>
              <a:rPr lang="en-US" altLang="ko-KR" dirty="0">
                <a:solidFill>
                  <a:schemeClr val="bg1"/>
                </a:solidFill>
              </a:rPr>
              <a:t>1 2</a:t>
            </a:r>
          </a:p>
          <a:p>
            <a:r>
              <a:rPr lang="en-US" altLang="ko-KR" dirty="0">
                <a:solidFill>
                  <a:schemeClr val="bg1"/>
                </a:solidFill>
              </a:rPr>
              <a:t>	  -3 4 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A997364F-DFC4-47D9-8C07-4D0B7FB5C375}"/>
              </a:ext>
            </a:extLst>
          </p:cNvPr>
          <p:cNvSpPr txBox="1"/>
          <p:nvPr/>
        </p:nvSpPr>
        <p:spPr>
          <a:xfrm>
            <a:off x="3359696" y="4941168"/>
            <a:ext cx="6832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 1 2</a:t>
            </a:r>
          </a:p>
          <a:p>
            <a:r>
              <a:rPr lang="en-US" altLang="ko-KR" dirty="0">
                <a:solidFill>
                  <a:schemeClr val="bg1"/>
                </a:solidFill>
              </a:rPr>
              <a:t> 2 1 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1145A19C-3E35-4EB8-97E7-218CAEA48F71}"/>
              </a:ext>
            </a:extLst>
          </p:cNvPr>
          <p:cNvSpPr txBox="1"/>
          <p:nvPr/>
        </p:nvSpPr>
        <p:spPr>
          <a:xfrm>
            <a:off x="3935760" y="5055371"/>
            <a:ext cx="4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sym typeface="Wingdings" panose="05000000000000000000" pitchFamily="2" charset="2"/>
              </a:rPr>
              <a:t>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C992EB57-6F24-4793-AC89-F89FB7639F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9755" y="2075076"/>
            <a:ext cx="8136346" cy="2620186"/>
          </a:xfrm>
          <a:prstGeom prst="rect">
            <a:avLst/>
          </a:prstGeom>
        </p:spPr>
      </p:pic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xmlns="" id="{5C649944-42A5-4392-8B03-75EE8935E76C}"/>
              </a:ext>
            </a:extLst>
          </p:cNvPr>
          <p:cNvCxnSpPr/>
          <p:nvPr/>
        </p:nvCxnSpPr>
        <p:spPr>
          <a:xfrm>
            <a:off x="1910658" y="2933822"/>
            <a:ext cx="2808312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xmlns="" id="{BC6A650F-5104-4DDD-B673-63637044DA91}"/>
              </a:ext>
            </a:extLst>
          </p:cNvPr>
          <p:cNvCxnSpPr>
            <a:cxnSpLocks/>
          </p:cNvCxnSpPr>
          <p:nvPr/>
        </p:nvCxnSpPr>
        <p:spPr>
          <a:xfrm>
            <a:off x="3242314" y="4329592"/>
            <a:ext cx="2061598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33E12B0C-A03E-47D2-A6E9-9CB425633E9D}"/>
              </a:ext>
            </a:extLst>
          </p:cNvPr>
          <p:cNvSpPr txBox="1"/>
          <p:nvPr/>
        </p:nvSpPr>
        <p:spPr>
          <a:xfrm>
            <a:off x="3071664" y="5085184"/>
            <a:ext cx="346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+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3E20960D-159B-4A46-BFB0-A4F0A049CC3F}"/>
              </a:ext>
            </a:extLst>
          </p:cNvPr>
          <p:cNvSpPr txBox="1"/>
          <p:nvPr/>
        </p:nvSpPr>
        <p:spPr>
          <a:xfrm>
            <a:off x="4332680" y="4941168"/>
            <a:ext cx="6960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 2 4</a:t>
            </a:r>
          </a:p>
          <a:p>
            <a:r>
              <a:rPr lang="en-US" altLang="ko-KR" dirty="0">
                <a:solidFill>
                  <a:schemeClr val="bg1"/>
                </a:solidFill>
              </a:rPr>
              <a:t>-1 5 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03598389-25FD-47CD-B7AF-0942DB501058}"/>
              </a:ext>
            </a:extLst>
          </p:cNvPr>
          <p:cNvSpPr txBox="1"/>
          <p:nvPr/>
        </p:nvSpPr>
        <p:spPr>
          <a:xfrm>
            <a:off x="2556779" y="5510095"/>
            <a:ext cx="641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 (x)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02FD1E4A-C7EA-461B-9091-8DAE9CE46E68}"/>
              </a:ext>
            </a:extLst>
          </p:cNvPr>
          <p:cNvSpPr txBox="1"/>
          <p:nvPr/>
        </p:nvSpPr>
        <p:spPr>
          <a:xfrm>
            <a:off x="3405585" y="5489474"/>
            <a:ext cx="521297" cy="4062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 (y)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502380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51383" y="298874"/>
            <a:ext cx="5103055" cy="573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2.3.2 </a:t>
            </a:r>
            <a:r>
              <a:rPr lang="ko-KR" altLang="en-US" sz="2400" dirty="0" err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브로드캐스팅</a:t>
            </a:r>
            <a:endParaRPr lang="ko-KR" altLang="en-US" sz="24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3287688" y="692696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3287688" y="620688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114245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2136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162390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99356" y="213797"/>
            <a:ext cx="11593288" cy="633670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2700">
                <a:solidFill>
                  <a:prstClr val="white">
                    <a:lumMod val="50000"/>
                  </a:prstClr>
                </a:solidFill>
                <a:bevel/>
              </a:ln>
              <a:solidFill>
                <a:prstClr val="white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80CBE2FF-2565-4299-BDA3-A51DD580B4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0419" y="1916832"/>
            <a:ext cx="6181725" cy="429078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6E2F0BDB-9023-4D55-8EC3-84385D0EC309}"/>
              </a:ext>
            </a:extLst>
          </p:cNvPr>
          <p:cNvSpPr txBox="1"/>
          <p:nvPr/>
        </p:nvSpPr>
        <p:spPr>
          <a:xfrm>
            <a:off x="1236032" y="1124744"/>
            <a:ext cx="9844362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300" dirty="0" err="1">
                <a:solidFill>
                  <a:schemeClr val="bg1"/>
                </a:solidFill>
              </a:rPr>
              <a:t>브로드캐스팅</a:t>
            </a:r>
            <a:r>
              <a:rPr lang="ko-KR" altLang="en-US" sz="2300" dirty="0">
                <a:solidFill>
                  <a:schemeClr val="bg1"/>
                </a:solidFill>
              </a:rPr>
              <a:t> </a:t>
            </a:r>
            <a:r>
              <a:rPr lang="en-US" altLang="ko-KR" sz="2300" dirty="0">
                <a:solidFill>
                  <a:schemeClr val="bg1"/>
                </a:solidFill>
              </a:rPr>
              <a:t>: </a:t>
            </a:r>
            <a:r>
              <a:rPr lang="ko-KR" altLang="en-US" sz="2300" dirty="0" err="1">
                <a:solidFill>
                  <a:schemeClr val="bg1"/>
                </a:solidFill>
              </a:rPr>
              <a:t>넘파이에서</a:t>
            </a:r>
            <a:r>
              <a:rPr lang="ko-KR" altLang="en-US" sz="2300" dirty="0">
                <a:solidFill>
                  <a:schemeClr val="bg1"/>
                </a:solidFill>
              </a:rPr>
              <a:t> 형태가 다른 행렬 </a:t>
            </a:r>
            <a:r>
              <a:rPr lang="ko-KR" altLang="en-US" sz="2300" dirty="0" err="1">
                <a:solidFill>
                  <a:schemeClr val="bg1"/>
                </a:solidFill>
              </a:rPr>
              <a:t>끼리도</a:t>
            </a:r>
            <a:r>
              <a:rPr lang="ko-KR" altLang="en-US" sz="2300" dirty="0">
                <a:solidFill>
                  <a:schemeClr val="bg1"/>
                </a:solidFill>
              </a:rPr>
              <a:t> 계산할 수 있는 기능</a:t>
            </a:r>
            <a:endParaRPr lang="en-US" altLang="ko-KR" sz="2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613877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51383" y="298874"/>
            <a:ext cx="5103055" cy="573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2.3.2 </a:t>
            </a:r>
            <a:r>
              <a:rPr lang="ko-KR" altLang="en-US" sz="2400" dirty="0" err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브로드캐스팅</a:t>
            </a:r>
            <a:endParaRPr lang="ko-KR" altLang="en-US" sz="24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3287688" y="692696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3287688" y="620688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114245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2136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162390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99356" y="213797"/>
            <a:ext cx="11593288" cy="633670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2700">
                <a:solidFill>
                  <a:prstClr val="white">
                    <a:lumMod val="50000"/>
                  </a:prstClr>
                </a:solidFill>
                <a:bevel/>
              </a:ln>
              <a:solidFill>
                <a:prstClr val="white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8F2091E1-CFF4-444A-B679-9D7391CB16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3472" y="2046621"/>
            <a:ext cx="7769895" cy="288032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97962ABA-4BA5-459F-B9B1-45A35627BEC1}"/>
              </a:ext>
            </a:extLst>
          </p:cNvPr>
          <p:cNvSpPr txBox="1"/>
          <p:nvPr/>
        </p:nvSpPr>
        <p:spPr>
          <a:xfrm>
            <a:off x="1271464" y="1484784"/>
            <a:ext cx="2648482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300" dirty="0" err="1">
                <a:solidFill>
                  <a:schemeClr val="bg1"/>
                </a:solidFill>
              </a:rPr>
              <a:t>브로드캐스팅</a:t>
            </a:r>
            <a:r>
              <a:rPr lang="ko-KR" altLang="en-US" sz="2300" dirty="0">
                <a:solidFill>
                  <a:schemeClr val="bg1"/>
                </a:solidFill>
              </a:rPr>
              <a:t> 구현</a:t>
            </a:r>
          </a:p>
        </p:txBody>
      </p:sp>
    </p:spTree>
    <p:extLst>
      <p:ext uri="{BB962C8B-B14F-4D97-AF65-F5344CB8AC3E}">
        <p14:creationId xmlns:p14="http://schemas.microsoft.com/office/powerpoint/2010/main" val="215163886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51383" y="298874"/>
            <a:ext cx="5103055" cy="573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2.3.3 </a:t>
            </a:r>
            <a:r>
              <a:rPr lang="ko-KR" altLang="en-US" sz="2400" dirty="0" err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텐서</a:t>
            </a:r>
            <a:r>
              <a:rPr lang="ko-KR" altLang="en-US" sz="24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2400" dirty="0" err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점곱</a:t>
            </a:r>
            <a:endParaRPr lang="ko-KR" altLang="en-US" sz="24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2783632" y="692696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2783632" y="620688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114245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2136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162390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99356" y="213797"/>
            <a:ext cx="11593288" cy="633670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2700">
                <a:solidFill>
                  <a:prstClr val="white">
                    <a:lumMod val="50000"/>
                  </a:prstClr>
                </a:solidFill>
                <a:bevel/>
              </a:ln>
              <a:solidFill>
                <a:prstClr val="white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51A7220C-BAD9-4901-BA34-4A214AB49B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1046" y="2037148"/>
            <a:ext cx="6866117" cy="297602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A1C34B3E-CF01-49AD-BFDE-AA26AA8A4DB8}"/>
              </a:ext>
            </a:extLst>
          </p:cNvPr>
          <p:cNvSpPr txBox="1"/>
          <p:nvPr/>
        </p:nvSpPr>
        <p:spPr>
          <a:xfrm>
            <a:off x="1271464" y="1484784"/>
            <a:ext cx="3845925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300" dirty="0">
                <a:solidFill>
                  <a:schemeClr val="bg1"/>
                </a:solidFill>
              </a:rPr>
              <a:t>벡터 사이의 </a:t>
            </a:r>
            <a:r>
              <a:rPr lang="ko-KR" altLang="en-US" sz="2300" dirty="0" err="1">
                <a:solidFill>
                  <a:schemeClr val="bg1"/>
                </a:solidFill>
              </a:rPr>
              <a:t>텐서</a:t>
            </a:r>
            <a:r>
              <a:rPr lang="ko-KR" altLang="en-US" sz="2300" dirty="0">
                <a:solidFill>
                  <a:schemeClr val="bg1"/>
                </a:solidFill>
              </a:rPr>
              <a:t> </a:t>
            </a:r>
            <a:r>
              <a:rPr lang="ko-KR" altLang="en-US" sz="2300" dirty="0" err="1">
                <a:solidFill>
                  <a:schemeClr val="bg1"/>
                </a:solidFill>
              </a:rPr>
              <a:t>점곱</a:t>
            </a:r>
            <a:r>
              <a:rPr lang="ko-KR" altLang="en-US" sz="2300" dirty="0">
                <a:solidFill>
                  <a:schemeClr val="bg1"/>
                </a:solidFill>
              </a:rPr>
              <a:t> 구현</a:t>
            </a:r>
          </a:p>
        </p:txBody>
      </p:sp>
    </p:spTree>
    <p:extLst>
      <p:ext uri="{BB962C8B-B14F-4D97-AF65-F5344CB8AC3E}">
        <p14:creationId xmlns:p14="http://schemas.microsoft.com/office/powerpoint/2010/main" val="26693639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타원 8"/>
          <p:cNvSpPr/>
          <p:nvPr/>
        </p:nvSpPr>
        <p:spPr>
          <a:xfrm>
            <a:off x="114245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2136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162390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35360" y="260648"/>
            <a:ext cx="11593288" cy="633670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2700">
                <a:solidFill>
                  <a:prstClr val="white">
                    <a:lumMod val="50000"/>
                  </a:prstClr>
                </a:solidFill>
                <a:bevel/>
              </a:ln>
              <a:solidFill>
                <a:prstClr val="white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51384" y="298874"/>
            <a:ext cx="5473178" cy="573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1.1.3 </a:t>
            </a:r>
            <a:r>
              <a:rPr lang="ko-KR" altLang="en-US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데이터에서 표현을 학습하기</a:t>
            </a:r>
            <a:endParaRPr lang="ko-KR" altLang="en-US" sz="24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33" name="직선 연결선 32"/>
          <p:cNvCxnSpPr/>
          <p:nvPr/>
        </p:nvCxnSpPr>
        <p:spPr>
          <a:xfrm>
            <a:off x="5238744" y="642918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5238744" y="570910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666712" y="1275052"/>
            <a:ext cx="107157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</a:pP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머신 러닝을 하기 위한 세가지 요소</a:t>
            </a:r>
            <a:endParaRPr lang="en-US" altLang="ko-KR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285750" indent="-285750">
              <a:lnSpc>
                <a:spcPct val="150000"/>
              </a:lnSpc>
            </a:pPr>
            <a:endParaRPr lang="en-US" altLang="ko-KR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285750" indent="-285750">
              <a:lnSpc>
                <a:spcPct val="200000"/>
              </a:lnSpc>
              <a:buFont typeface="Arial" pitchFamily="34" charset="0"/>
              <a:buChar char="•"/>
            </a:pP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입력 데이터 포인트 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 ex) 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음성인식 문제 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-&gt; 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목소리 즉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 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녹음된 사운드 파일</a:t>
            </a:r>
            <a:endParaRPr lang="en-US" altLang="ko-KR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285750" indent="-285750">
              <a:lnSpc>
                <a:spcPct val="200000"/>
              </a:lnSpc>
              <a:buFont typeface="Arial" pitchFamily="34" charset="0"/>
              <a:buChar char="•"/>
            </a:pP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기대 출력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: ‘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강아지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’, ‘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고양이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’ 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등과 같은 태그</a:t>
            </a:r>
          </a:p>
        </p:txBody>
      </p:sp>
    </p:spTree>
    <p:extLst>
      <p:ext uri="{BB962C8B-B14F-4D97-AF65-F5344CB8AC3E}">
        <p14:creationId xmlns:p14="http://schemas.microsoft.com/office/powerpoint/2010/main" val="3104152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51383" y="298874"/>
            <a:ext cx="5103055" cy="573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2.3.3 </a:t>
            </a:r>
            <a:r>
              <a:rPr lang="ko-KR" altLang="en-US" sz="2400" dirty="0" err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텐서</a:t>
            </a:r>
            <a:r>
              <a:rPr lang="ko-KR" altLang="en-US" sz="24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2400" dirty="0" err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점곱</a:t>
            </a:r>
            <a:endParaRPr lang="ko-KR" altLang="en-US" sz="24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2783632" y="692696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2783632" y="620688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114245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2136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162390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99356" y="213797"/>
            <a:ext cx="11593288" cy="633670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2700">
                <a:solidFill>
                  <a:prstClr val="white">
                    <a:lumMod val="50000"/>
                  </a:prstClr>
                </a:solidFill>
                <a:bevel/>
              </a:ln>
              <a:solidFill>
                <a:prstClr val="white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A1C34B3E-CF01-49AD-BFDE-AA26AA8A4DB8}"/>
              </a:ext>
            </a:extLst>
          </p:cNvPr>
          <p:cNvSpPr txBox="1"/>
          <p:nvPr/>
        </p:nvSpPr>
        <p:spPr>
          <a:xfrm>
            <a:off x="1271464" y="1484784"/>
            <a:ext cx="4834978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300" dirty="0">
                <a:solidFill>
                  <a:schemeClr val="bg1"/>
                </a:solidFill>
              </a:rPr>
              <a:t>행렬과 벡터 사이의 </a:t>
            </a:r>
            <a:r>
              <a:rPr lang="ko-KR" altLang="en-US" sz="2300" dirty="0" err="1">
                <a:solidFill>
                  <a:schemeClr val="bg1"/>
                </a:solidFill>
              </a:rPr>
              <a:t>텐서</a:t>
            </a:r>
            <a:r>
              <a:rPr lang="ko-KR" altLang="en-US" sz="2300" dirty="0">
                <a:solidFill>
                  <a:schemeClr val="bg1"/>
                </a:solidFill>
              </a:rPr>
              <a:t> </a:t>
            </a:r>
            <a:r>
              <a:rPr lang="ko-KR" altLang="en-US" sz="2300" dirty="0" err="1">
                <a:solidFill>
                  <a:schemeClr val="bg1"/>
                </a:solidFill>
              </a:rPr>
              <a:t>점곱</a:t>
            </a:r>
            <a:r>
              <a:rPr lang="ko-KR" altLang="en-US" sz="2300" dirty="0">
                <a:solidFill>
                  <a:schemeClr val="bg1"/>
                </a:solidFill>
              </a:rPr>
              <a:t> 구현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9B281068-603B-40A7-8B87-3973204987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5480" y="2107540"/>
            <a:ext cx="7822326" cy="319366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299C5C00-A96F-492A-A63C-1E3037E32579}"/>
              </a:ext>
            </a:extLst>
          </p:cNvPr>
          <p:cNvSpPr txBox="1"/>
          <p:nvPr/>
        </p:nvSpPr>
        <p:spPr>
          <a:xfrm>
            <a:off x="6672064" y="2564904"/>
            <a:ext cx="2529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Ex) 2x3</a:t>
            </a:r>
            <a:r>
              <a:rPr lang="ko-KR" altLang="en-US" dirty="0"/>
              <a:t> </a:t>
            </a:r>
            <a:r>
              <a:rPr lang="en-US" altLang="ko-KR" dirty="0"/>
              <a:t>*</a:t>
            </a:r>
            <a:r>
              <a:rPr lang="ko-KR" altLang="en-US" dirty="0"/>
              <a:t> </a:t>
            </a:r>
            <a:r>
              <a:rPr lang="en-US" altLang="ko-KR" dirty="0"/>
              <a:t>3x1=2x1</a:t>
            </a:r>
            <a:r>
              <a:rPr lang="ko-KR" altLang="en-US" dirty="0"/>
              <a:t>행렬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F003EF2D-F673-43C6-93D5-47B31383AE1A}"/>
              </a:ext>
            </a:extLst>
          </p:cNvPr>
          <p:cNvSpPr txBox="1"/>
          <p:nvPr/>
        </p:nvSpPr>
        <p:spPr>
          <a:xfrm>
            <a:off x="6663165" y="2879570"/>
            <a:ext cx="2539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Ex) 2x3</a:t>
            </a:r>
            <a:r>
              <a:rPr lang="ko-KR" altLang="en-US" dirty="0"/>
              <a:t> </a:t>
            </a:r>
            <a:r>
              <a:rPr lang="en-US" altLang="ko-KR" dirty="0"/>
              <a:t>*</a:t>
            </a:r>
            <a:r>
              <a:rPr lang="ko-KR" altLang="en-US" dirty="0"/>
              <a:t> </a:t>
            </a:r>
            <a:r>
              <a:rPr lang="en-US" altLang="ko-KR" dirty="0"/>
              <a:t>1x3=</a:t>
            </a:r>
            <a:r>
              <a:rPr lang="ko-KR" altLang="en-US" dirty="0"/>
              <a:t>계산</a:t>
            </a:r>
            <a:r>
              <a:rPr lang="en-US" altLang="ko-KR" dirty="0"/>
              <a:t>X</a:t>
            </a:r>
            <a:endParaRPr lang="ko-KR" altLang="en-US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xmlns="" id="{5EEDC71D-E16A-4C49-8BCF-C07725F86590}"/>
              </a:ext>
            </a:extLst>
          </p:cNvPr>
          <p:cNvSpPr/>
          <p:nvPr/>
        </p:nvSpPr>
        <p:spPr>
          <a:xfrm>
            <a:off x="7319595" y="2945330"/>
            <a:ext cx="210855" cy="236414"/>
          </a:xfrm>
          <a:prstGeom prst="ellipse">
            <a:avLst/>
          </a:prstGeom>
          <a:noFill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xmlns="" id="{D9818A2C-142D-453B-9AC0-0C1D012A73FD}"/>
              </a:ext>
            </a:extLst>
          </p:cNvPr>
          <p:cNvSpPr/>
          <p:nvPr/>
        </p:nvSpPr>
        <p:spPr>
          <a:xfrm>
            <a:off x="7689054" y="2933822"/>
            <a:ext cx="210855" cy="236414"/>
          </a:xfrm>
          <a:prstGeom prst="ellipse">
            <a:avLst/>
          </a:prstGeom>
          <a:noFill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xmlns="" id="{4094D3B9-426C-42C0-B89D-8BA33A4D45D6}"/>
              </a:ext>
            </a:extLst>
          </p:cNvPr>
          <p:cNvCxnSpPr/>
          <p:nvPr/>
        </p:nvCxnSpPr>
        <p:spPr>
          <a:xfrm>
            <a:off x="7464152" y="3224656"/>
            <a:ext cx="0" cy="20434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xmlns="" id="{A9ECAB80-26F9-4D40-BF76-C57257E1A7D0}"/>
              </a:ext>
            </a:extLst>
          </p:cNvPr>
          <p:cNvCxnSpPr>
            <a:cxnSpLocks/>
          </p:cNvCxnSpPr>
          <p:nvPr/>
        </p:nvCxnSpPr>
        <p:spPr>
          <a:xfrm>
            <a:off x="7464152" y="3429000"/>
            <a:ext cx="36374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xmlns="" id="{F5E7DDE5-4505-425E-B1BC-88EFCB8C9A67}"/>
              </a:ext>
            </a:extLst>
          </p:cNvPr>
          <p:cNvCxnSpPr>
            <a:cxnSpLocks/>
          </p:cNvCxnSpPr>
          <p:nvPr/>
        </p:nvCxnSpPr>
        <p:spPr>
          <a:xfrm flipV="1">
            <a:off x="7824192" y="3208137"/>
            <a:ext cx="0" cy="22086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1E809C54-6460-427E-AD86-6915DA585FB9}"/>
              </a:ext>
            </a:extLst>
          </p:cNvPr>
          <p:cNvSpPr txBox="1"/>
          <p:nvPr/>
        </p:nvSpPr>
        <p:spPr>
          <a:xfrm>
            <a:off x="7157122" y="340195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같지않음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872872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51383" y="298874"/>
            <a:ext cx="5103055" cy="573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2.3.3 </a:t>
            </a:r>
            <a:r>
              <a:rPr lang="ko-KR" altLang="en-US" sz="2400" dirty="0" err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텐서</a:t>
            </a:r>
            <a:r>
              <a:rPr lang="ko-KR" altLang="en-US" sz="24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2400" dirty="0" err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점곱</a:t>
            </a:r>
            <a:endParaRPr lang="ko-KR" altLang="en-US" sz="24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2783632" y="692696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2783632" y="620688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114245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2136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162390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99356" y="213797"/>
            <a:ext cx="11593288" cy="633670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2700">
                <a:solidFill>
                  <a:prstClr val="white">
                    <a:lumMod val="50000"/>
                  </a:prstClr>
                </a:solidFill>
                <a:bevel/>
              </a:ln>
              <a:solidFill>
                <a:prstClr val="white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A1C34B3E-CF01-49AD-BFDE-AA26AA8A4DB8}"/>
              </a:ext>
            </a:extLst>
          </p:cNvPr>
          <p:cNvSpPr txBox="1"/>
          <p:nvPr/>
        </p:nvSpPr>
        <p:spPr>
          <a:xfrm>
            <a:off x="1386968" y="1614572"/>
            <a:ext cx="1468672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300" dirty="0">
                <a:solidFill>
                  <a:schemeClr val="bg1"/>
                </a:solidFill>
              </a:rPr>
              <a:t>실제 사용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8E9A92BA-8770-4E56-A989-40AE366301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4719" y="777283"/>
            <a:ext cx="5476875" cy="46482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CF27BA5C-0404-4B5C-AF72-CD69137506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6301" y="2430610"/>
            <a:ext cx="2731686" cy="159463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073DC1B7-DBCF-404D-AE95-37FA9447F9B3}"/>
              </a:ext>
            </a:extLst>
          </p:cNvPr>
          <p:cNvSpPr txBox="1"/>
          <p:nvPr/>
        </p:nvSpPr>
        <p:spPr>
          <a:xfrm>
            <a:off x="1127448" y="4365104"/>
            <a:ext cx="4324454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300" dirty="0" err="1">
                <a:solidFill>
                  <a:schemeClr val="bg1"/>
                </a:solidFill>
              </a:rPr>
              <a:t>텐서플로</a:t>
            </a:r>
            <a:r>
              <a:rPr lang="ko-KR" altLang="en-US" sz="2300" dirty="0">
                <a:solidFill>
                  <a:schemeClr val="bg1"/>
                </a:solidFill>
              </a:rPr>
              <a:t> </a:t>
            </a:r>
            <a:r>
              <a:rPr lang="en-US" altLang="ko-KR" sz="2300" dirty="0">
                <a:solidFill>
                  <a:schemeClr val="bg1"/>
                </a:solidFill>
                <a:sym typeface="Wingdings" panose="05000000000000000000" pitchFamily="2" charset="2"/>
              </a:rPr>
              <a:t> z = </a:t>
            </a:r>
            <a:r>
              <a:rPr lang="en-US" altLang="ko-KR" sz="2300" dirty="0" err="1">
                <a:solidFill>
                  <a:schemeClr val="bg1"/>
                </a:solidFill>
                <a:sym typeface="Wingdings" panose="05000000000000000000" pitchFamily="2" charset="2"/>
              </a:rPr>
              <a:t>tf.matmul</a:t>
            </a:r>
            <a:r>
              <a:rPr lang="en-US" altLang="ko-KR" sz="2300" dirty="0">
                <a:solidFill>
                  <a:schemeClr val="bg1"/>
                </a:solidFill>
                <a:sym typeface="Wingdings" panose="05000000000000000000" pitchFamily="2" charset="2"/>
              </a:rPr>
              <a:t>(x, y)</a:t>
            </a:r>
            <a:endParaRPr lang="ko-KR" altLang="en-US" sz="23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CDF9A5A5-B8BB-4EFA-A37D-E5D273A4AAE5}"/>
              </a:ext>
            </a:extLst>
          </p:cNvPr>
          <p:cNvSpPr txBox="1"/>
          <p:nvPr/>
        </p:nvSpPr>
        <p:spPr>
          <a:xfrm>
            <a:off x="1139709" y="4811380"/>
            <a:ext cx="3778599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300" dirty="0">
                <a:solidFill>
                  <a:schemeClr val="bg1"/>
                </a:solidFill>
              </a:rPr>
              <a:t>파이썬</a:t>
            </a:r>
            <a:r>
              <a:rPr lang="en-US" altLang="ko-KR" sz="2300" dirty="0">
                <a:solidFill>
                  <a:schemeClr val="bg1"/>
                </a:solidFill>
              </a:rPr>
              <a:t>3.5</a:t>
            </a:r>
            <a:r>
              <a:rPr lang="ko-KR" altLang="en-US" sz="2300" dirty="0">
                <a:solidFill>
                  <a:schemeClr val="bg1"/>
                </a:solidFill>
              </a:rPr>
              <a:t>이상</a:t>
            </a:r>
            <a:r>
              <a:rPr lang="en-US" altLang="ko-KR" sz="2300" dirty="0">
                <a:solidFill>
                  <a:schemeClr val="bg1"/>
                </a:solidFill>
                <a:sym typeface="Wingdings" panose="05000000000000000000" pitchFamily="2" charset="2"/>
              </a:rPr>
              <a:t></a:t>
            </a:r>
            <a:r>
              <a:rPr lang="ko-KR" altLang="en-US" sz="2300" dirty="0">
                <a:solidFill>
                  <a:schemeClr val="bg1"/>
                </a:solidFill>
              </a:rPr>
              <a:t> </a:t>
            </a:r>
            <a:r>
              <a:rPr lang="en-US" altLang="ko-KR" sz="2300" dirty="0">
                <a:solidFill>
                  <a:schemeClr val="bg1"/>
                </a:solidFill>
              </a:rPr>
              <a:t>z = x @ y</a:t>
            </a:r>
            <a:endParaRPr lang="ko-KR" altLang="en-US" sz="2300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D0609799-98F7-4E5C-AB57-79778CC37F85}"/>
              </a:ext>
            </a:extLst>
          </p:cNvPr>
          <p:cNvSpPr txBox="1"/>
          <p:nvPr/>
        </p:nvSpPr>
        <p:spPr>
          <a:xfrm>
            <a:off x="5991666" y="5586015"/>
            <a:ext cx="3632726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300" dirty="0">
                <a:solidFill>
                  <a:schemeClr val="bg1"/>
                </a:solidFill>
              </a:rPr>
              <a:t>결과 </a:t>
            </a:r>
            <a:r>
              <a:rPr lang="en-US" altLang="ko-KR" sz="2300" dirty="0">
                <a:solidFill>
                  <a:schemeClr val="bg1"/>
                </a:solidFill>
              </a:rPr>
              <a:t>: (</a:t>
            </a:r>
            <a:r>
              <a:rPr lang="en-US" altLang="ko-KR" sz="2300" dirty="0" err="1">
                <a:solidFill>
                  <a:schemeClr val="bg1"/>
                </a:solidFill>
              </a:rPr>
              <a:t>a,b</a:t>
            </a:r>
            <a:r>
              <a:rPr lang="en-US" altLang="ko-KR" sz="2300" dirty="0">
                <a:solidFill>
                  <a:schemeClr val="bg1"/>
                </a:solidFill>
              </a:rPr>
              <a:t>) @ (</a:t>
            </a:r>
            <a:r>
              <a:rPr lang="en-US" altLang="ko-KR" sz="2300" dirty="0" err="1">
                <a:solidFill>
                  <a:schemeClr val="bg1"/>
                </a:solidFill>
              </a:rPr>
              <a:t>b,c</a:t>
            </a:r>
            <a:r>
              <a:rPr lang="en-US" altLang="ko-KR" sz="2300" dirty="0">
                <a:solidFill>
                  <a:schemeClr val="bg1"/>
                </a:solidFill>
              </a:rPr>
              <a:t>) = (</a:t>
            </a:r>
            <a:r>
              <a:rPr lang="en-US" altLang="ko-KR" sz="2300" dirty="0" err="1">
                <a:solidFill>
                  <a:schemeClr val="bg1"/>
                </a:solidFill>
              </a:rPr>
              <a:t>a,c</a:t>
            </a:r>
            <a:r>
              <a:rPr lang="en-US" altLang="ko-KR" sz="2300" dirty="0">
                <a:solidFill>
                  <a:schemeClr val="bg1"/>
                </a:solidFill>
              </a:rPr>
              <a:t>)</a:t>
            </a:r>
            <a:endParaRPr lang="ko-KR" altLang="en-US" sz="2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2007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51383" y="298874"/>
            <a:ext cx="5103055" cy="573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2.3.4 </a:t>
            </a:r>
            <a:r>
              <a:rPr lang="ko-KR" altLang="en-US" sz="2400" dirty="0" err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텐서</a:t>
            </a:r>
            <a:r>
              <a:rPr lang="ko-KR" altLang="en-US" sz="24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크기 변환</a:t>
            </a:r>
          </a:p>
        </p:txBody>
      </p:sp>
      <p:cxnSp>
        <p:nvCxnSpPr>
          <p:cNvPr id="15" name="직선 연결선 14"/>
          <p:cNvCxnSpPr/>
          <p:nvPr/>
        </p:nvCxnSpPr>
        <p:spPr>
          <a:xfrm>
            <a:off x="3431704" y="692696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3431704" y="620688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114245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2136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162390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99356" y="213797"/>
            <a:ext cx="11593288" cy="633670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2700">
                <a:solidFill>
                  <a:prstClr val="white">
                    <a:lumMod val="50000"/>
                  </a:prstClr>
                </a:solidFill>
                <a:bevel/>
              </a:ln>
              <a:solidFill>
                <a:prstClr val="white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D20696E3-AA06-4905-A5D0-1BD09E422F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7488" y="1225675"/>
            <a:ext cx="3384376" cy="486172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D1BF1120-DDED-440F-AF1A-FFFC25BD9481}"/>
              </a:ext>
            </a:extLst>
          </p:cNvPr>
          <p:cNvSpPr txBox="1"/>
          <p:nvPr/>
        </p:nvSpPr>
        <p:spPr>
          <a:xfrm>
            <a:off x="5087888" y="1340768"/>
            <a:ext cx="6324167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300" dirty="0" err="1">
                <a:solidFill>
                  <a:schemeClr val="bg1"/>
                </a:solidFill>
              </a:rPr>
              <a:t>텐서</a:t>
            </a:r>
            <a:r>
              <a:rPr lang="ko-KR" altLang="en-US" sz="2300" dirty="0">
                <a:solidFill>
                  <a:schemeClr val="bg1"/>
                </a:solidFill>
              </a:rPr>
              <a:t> 크기변환 </a:t>
            </a:r>
            <a:r>
              <a:rPr lang="en-US" altLang="ko-KR" sz="2300" dirty="0">
                <a:solidFill>
                  <a:schemeClr val="bg1"/>
                </a:solidFill>
              </a:rPr>
              <a:t>: </a:t>
            </a:r>
            <a:r>
              <a:rPr lang="ko-KR" altLang="en-US" sz="2300" dirty="0">
                <a:solidFill>
                  <a:schemeClr val="bg1"/>
                </a:solidFill>
              </a:rPr>
              <a:t>특정 크기에 맞게 열과 행을</a:t>
            </a:r>
            <a:endParaRPr lang="en-US" altLang="ko-KR" sz="2300" dirty="0">
              <a:solidFill>
                <a:schemeClr val="bg1"/>
              </a:solidFill>
            </a:endParaRPr>
          </a:p>
          <a:p>
            <a:r>
              <a:rPr lang="ko-KR" altLang="en-US" sz="2300" dirty="0">
                <a:solidFill>
                  <a:schemeClr val="bg1"/>
                </a:solidFill>
              </a:rPr>
              <a:t>재배열 한다는 뜻</a:t>
            </a:r>
            <a:endParaRPr lang="en-US" altLang="ko-KR" sz="2300" dirty="0">
              <a:solidFill>
                <a:schemeClr val="bg1"/>
              </a:solidFill>
            </a:endParaRPr>
          </a:p>
          <a:p>
            <a:endParaRPr lang="en-US" altLang="ko-KR" sz="2300" dirty="0">
              <a:solidFill>
                <a:schemeClr val="bg1"/>
              </a:solidFill>
            </a:endParaRPr>
          </a:p>
          <a:p>
            <a:r>
              <a:rPr lang="ko-KR" altLang="en-US" sz="2300" dirty="0">
                <a:solidFill>
                  <a:schemeClr val="bg1"/>
                </a:solidFill>
              </a:rPr>
              <a:t>원래 </a:t>
            </a:r>
            <a:r>
              <a:rPr lang="ko-KR" altLang="en-US" sz="2300" dirty="0" err="1">
                <a:solidFill>
                  <a:schemeClr val="bg1"/>
                </a:solidFill>
              </a:rPr>
              <a:t>텐서의</a:t>
            </a:r>
            <a:r>
              <a:rPr lang="ko-KR" altLang="en-US" sz="2300" dirty="0">
                <a:solidFill>
                  <a:schemeClr val="bg1"/>
                </a:solidFill>
              </a:rPr>
              <a:t> 원소개수</a:t>
            </a:r>
            <a:r>
              <a:rPr lang="en-US" altLang="ko-KR" sz="2300" dirty="0">
                <a:solidFill>
                  <a:schemeClr val="bg1"/>
                </a:solidFill>
              </a:rPr>
              <a:t>=</a:t>
            </a:r>
            <a:r>
              <a:rPr lang="ko-KR" altLang="en-US" sz="2300" dirty="0">
                <a:solidFill>
                  <a:schemeClr val="bg1"/>
                </a:solidFill>
              </a:rPr>
              <a:t>변환된 </a:t>
            </a:r>
            <a:r>
              <a:rPr lang="ko-KR" altLang="en-US" sz="2300" dirty="0" err="1">
                <a:solidFill>
                  <a:schemeClr val="bg1"/>
                </a:solidFill>
              </a:rPr>
              <a:t>텐서</a:t>
            </a:r>
            <a:r>
              <a:rPr lang="ko-KR" altLang="en-US" sz="2300" dirty="0">
                <a:solidFill>
                  <a:schemeClr val="bg1"/>
                </a:solidFill>
              </a:rPr>
              <a:t> 원소개수</a:t>
            </a:r>
            <a:endParaRPr lang="en-US" altLang="ko-KR" sz="2300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998E16CB-3467-4F63-9C15-0FEEB3282230}"/>
              </a:ext>
            </a:extLst>
          </p:cNvPr>
          <p:cNvSpPr txBox="1"/>
          <p:nvPr/>
        </p:nvSpPr>
        <p:spPr>
          <a:xfrm>
            <a:off x="5203392" y="3270756"/>
            <a:ext cx="4783682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300" dirty="0">
                <a:solidFill>
                  <a:schemeClr val="bg1"/>
                </a:solidFill>
              </a:rPr>
              <a:t>#</a:t>
            </a:r>
            <a:r>
              <a:rPr lang="ko-KR" altLang="en-US" sz="2300" dirty="0">
                <a:solidFill>
                  <a:schemeClr val="bg1"/>
                </a:solidFill>
              </a:rPr>
              <a:t>전치 </a:t>
            </a:r>
            <a:r>
              <a:rPr lang="en-US" altLang="ko-KR" sz="2300" dirty="0">
                <a:solidFill>
                  <a:schemeClr val="bg1"/>
                </a:solidFill>
              </a:rPr>
              <a:t>: </a:t>
            </a:r>
            <a:r>
              <a:rPr lang="ko-KR" altLang="en-US" sz="2300" dirty="0">
                <a:solidFill>
                  <a:schemeClr val="bg1"/>
                </a:solidFill>
              </a:rPr>
              <a:t>행렬의 행과 열을 </a:t>
            </a:r>
            <a:r>
              <a:rPr lang="ko-KR" altLang="en-US" sz="2300" dirty="0" err="1">
                <a:solidFill>
                  <a:schemeClr val="bg1"/>
                </a:solidFill>
              </a:rPr>
              <a:t>바꾸는것</a:t>
            </a:r>
            <a:endParaRPr lang="ko-KR" altLang="en-US" sz="2300" dirty="0">
              <a:solidFill>
                <a:schemeClr val="bg1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73F07B4E-0CF8-42DB-9A8B-E1B31F4495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3912" y="3861048"/>
            <a:ext cx="3759974" cy="136852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C365A054-85DB-4FA7-A8EE-78FA5E3A18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6360" y="3800266"/>
            <a:ext cx="1695450" cy="2667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AAB4AD0B-F7AE-419E-B796-60F90184307A}"/>
              </a:ext>
            </a:extLst>
          </p:cNvPr>
          <p:cNvSpPr txBox="1"/>
          <p:nvPr/>
        </p:nvSpPr>
        <p:spPr>
          <a:xfrm>
            <a:off x="5303912" y="5397962"/>
            <a:ext cx="3161443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300" dirty="0">
                <a:solidFill>
                  <a:schemeClr val="bg1"/>
                </a:solidFill>
              </a:rPr>
              <a:t>x=</a:t>
            </a:r>
            <a:r>
              <a:rPr lang="en-US" altLang="ko-KR" sz="2300" dirty="0" err="1">
                <a:solidFill>
                  <a:schemeClr val="bg1"/>
                </a:solidFill>
              </a:rPr>
              <a:t>np.transpose</a:t>
            </a:r>
            <a:r>
              <a:rPr lang="en-US" altLang="ko-KR" sz="2300" dirty="0">
                <a:solidFill>
                  <a:schemeClr val="bg1"/>
                </a:solidFill>
              </a:rPr>
              <a:t>(x)</a:t>
            </a:r>
          </a:p>
          <a:p>
            <a:r>
              <a:rPr lang="en-US" altLang="ko-KR" sz="2300" dirty="0">
                <a:solidFill>
                  <a:schemeClr val="bg1"/>
                </a:solidFill>
              </a:rPr>
              <a:t>x=</a:t>
            </a:r>
            <a:r>
              <a:rPr lang="en-US" altLang="ko-KR" sz="2300" dirty="0" err="1">
                <a:solidFill>
                  <a:schemeClr val="bg1"/>
                </a:solidFill>
              </a:rPr>
              <a:t>x.T</a:t>
            </a:r>
            <a:r>
              <a:rPr lang="en-US" altLang="ko-KR" sz="2300" dirty="0">
                <a:solidFill>
                  <a:schemeClr val="bg1"/>
                </a:solidFill>
              </a:rPr>
              <a:t> </a:t>
            </a:r>
            <a:r>
              <a:rPr lang="ko-KR" altLang="en-US" sz="2300" dirty="0">
                <a:solidFill>
                  <a:schemeClr val="bg1"/>
                </a:solidFill>
              </a:rPr>
              <a:t>서로 </a:t>
            </a:r>
            <a:r>
              <a:rPr lang="ko-KR" altLang="en-US" sz="2300" dirty="0" err="1">
                <a:solidFill>
                  <a:schemeClr val="bg1"/>
                </a:solidFill>
              </a:rPr>
              <a:t>같은의미임</a:t>
            </a:r>
            <a:endParaRPr lang="ko-KR" altLang="en-US" sz="2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7857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13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51383" y="298874"/>
            <a:ext cx="5103055" cy="573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2.3.5 </a:t>
            </a:r>
            <a:r>
              <a:rPr lang="ko-KR" altLang="en-US" sz="2400" dirty="0" err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텐서</a:t>
            </a:r>
            <a:r>
              <a:rPr lang="ko-KR" altLang="en-US" sz="24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연산의 기하학적 해석</a:t>
            </a:r>
          </a:p>
        </p:txBody>
      </p:sp>
      <p:cxnSp>
        <p:nvCxnSpPr>
          <p:cNvPr id="15" name="직선 연결선 14"/>
          <p:cNvCxnSpPr/>
          <p:nvPr/>
        </p:nvCxnSpPr>
        <p:spPr>
          <a:xfrm>
            <a:off x="5015880" y="692696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5015880" y="620688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114245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2136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162390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99356" y="213797"/>
            <a:ext cx="11593288" cy="633670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2700">
                <a:solidFill>
                  <a:prstClr val="white">
                    <a:lumMod val="50000"/>
                  </a:prstClr>
                </a:solidFill>
                <a:bevel/>
              </a:ln>
              <a:solidFill>
                <a:prstClr val="white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1067D90C-93C5-40C7-B80E-4E3CD42693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416" y="1727051"/>
            <a:ext cx="6781800" cy="328612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CD551E57-3BA6-49C8-B7F7-7EE6B63CC4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8849" y="1816968"/>
            <a:ext cx="3533775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15350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51383" y="298874"/>
            <a:ext cx="5103055" cy="573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2.3.6 </a:t>
            </a:r>
            <a:r>
              <a:rPr lang="ko-KR" altLang="en-US" sz="2400" dirty="0" err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딥러닝의</a:t>
            </a:r>
            <a:r>
              <a:rPr lang="ko-KR" altLang="en-US" sz="24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기하학적 해석</a:t>
            </a:r>
          </a:p>
        </p:txBody>
      </p:sp>
      <p:cxnSp>
        <p:nvCxnSpPr>
          <p:cNvPr id="15" name="직선 연결선 14"/>
          <p:cNvCxnSpPr/>
          <p:nvPr/>
        </p:nvCxnSpPr>
        <p:spPr>
          <a:xfrm>
            <a:off x="4655840" y="692696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4655840" y="620688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114245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2136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162390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99356" y="213797"/>
            <a:ext cx="11593288" cy="633670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2700">
                <a:solidFill>
                  <a:prstClr val="white">
                    <a:lumMod val="50000"/>
                  </a:prstClr>
                </a:solidFill>
                <a:bevel/>
              </a:ln>
              <a:solidFill>
                <a:prstClr val="white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45AD8503-40BD-4DFD-AE2C-ABBC365B10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0966" y="1772816"/>
            <a:ext cx="8950068" cy="2520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08582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239142" y="2429099"/>
            <a:ext cx="5830539" cy="15689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199" dirty="0">
                <a:solidFill>
                  <a:schemeClr val="bg1"/>
                </a:solidFill>
              </a:rPr>
              <a:t>2.4 </a:t>
            </a:r>
            <a:r>
              <a:rPr lang="ko-KR" altLang="en-US" sz="3199" dirty="0">
                <a:solidFill>
                  <a:schemeClr val="bg1"/>
                </a:solidFill>
              </a:rPr>
              <a:t>신경망의 엔진</a:t>
            </a:r>
            <a:r>
              <a:rPr lang="en-US" altLang="ko-KR" sz="3199" dirty="0">
                <a:solidFill>
                  <a:schemeClr val="bg1"/>
                </a:solidFill>
              </a:rPr>
              <a:t>:</a:t>
            </a:r>
          </a:p>
          <a:p>
            <a:pPr algn="ctr">
              <a:lnSpc>
                <a:spcPct val="150000"/>
              </a:lnSpc>
            </a:pPr>
            <a:r>
              <a:rPr lang="ko-KR" altLang="en-US" sz="3199" dirty="0" err="1">
                <a:solidFill>
                  <a:schemeClr val="bg1"/>
                </a:solidFill>
              </a:rPr>
              <a:t>그래디언트</a:t>
            </a:r>
            <a:r>
              <a:rPr lang="ko-KR" altLang="en-US" sz="3199" dirty="0">
                <a:solidFill>
                  <a:schemeClr val="bg1"/>
                </a:solidFill>
              </a:rPr>
              <a:t> 기반 최적화</a:t>
            </a:r>
            <a:endParaRPr lang="en-US" altLang="ko-KR" sz="3199" dirty="0">
              <a:solidFill>
                <a:schemeClr val="bg1"/>
              </a:solidFill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2667770" y="3143314"/>
            <a:ext cx="1007748" cy="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8667173" y="3143314"/>
            <a:ext cx="1007748" cy="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11422666" y="548680"/>
            <a:ext cx="79181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211843" y="548680"/>
            <a:ext cx="79181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1621904" y="548680"/>
            <a:ext cx="79181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37444" y="260649"/>
            <a:ext cx="11589096" cy="633670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2700">
                <a:solidFill>
                  <a:prstClr val="white">
                    <a:lumMod val="50000"/>
                  </a:prstClr>
                </a:solidFill>
                <a:bevel/>
              </a:ln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8537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그림 69"/>
          <p:cNvPicPr>
            <a:picLocks noChangeAspect="1"/>
          </p:cNvPicPr>
          <p:nvPr/>
        </p:nvPicPr>
        <p:blipFill rotWithShape="1">
          <a:blip r:embed="rId3"/>
          <a:srcRect t="2368" b="13017"/>
          <a:stretch/>
        </p:blipFill>
        <p:spPr>
          <a:xfrm>
            <a:off x="1109150" y="2983838"/>
            <a:ext cx="4698922" cy="935887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11422666" y="548680"/>
            <a:ext cx="79181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211843" y="548680"/>
            <a:ext cx="79181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1621904" y="548680"/>
            <a:ext cx="79181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37444" y="260649"/>
            <a:ext cx="11589096" cy="633670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2700">
                <a:solidFill>
                  <a:prstClr val="white">
                    <a:lumMod val="50000"/>
                  </a:prstClr>
                </a:solidFill>
                <a:bevel/>
              </a:ln>
              <a:solidFill>
                <a:prstClr val="white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53389" y="298874"/>
            <a:ext cx="5614602" cy="6461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2.4.2 </a:t>
            </a:r>
            <a:r>
              <a:rPr lang="ko-KR" altLang="en-US" sz="2400" dirty="0" err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텐서</a:t>
            </a:r>
            <a:r>
              <a:rPr lang="ko-KR" altLang="en-US" sz="24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연산의 </a:t>
            </a:r>
            <a:r>
              <a:rPr lang="ko-KR" altLang="en-US" sz="2400" u="sng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변화율</a:t>
            </a:r>
            <a:r>
              <a:rPr lang="ko-KR" altLang="en-US" sz="24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24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 </a:t>
            </a:r>
            <a:r>
              <a:rPr lang="ko-KR" altLang="en-US" sz="2400" dirty="0" err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그래디언트</a:t>
            </a:r>
            <a:endParaRPr lang="ko-KR" altLang="en-US" sz="24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33" name="직선 연결선 32"/>
          <p:cNvCxnSpPr/>
          <p:nvPr/>
        </p:nvCxnSpPr>
        <p:spPr>
          <a:xfrm>
            <a:off x="5808072" y="645881"/>
            <a:ext cx="647838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>
            <a:off x="5808072" y="573874"/>
            <a:ext cx="647838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3648295" y="961538"/>
            <a:ext cx="3409119" cy="4615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어느 한 포인트에서 그래프의 기울기</a:t>
            </a:r>
            <a:endParaRPr lang="en-US" altLang="ko-KR" sz="1600" dirty="0">
              <a:solidFill>
                <a:schemeClr val="bg1"/>
              </a:solidFill>
              <a:latin typeface="함초롬돋움" pitchFamily="18" charset="-127"/>
              <a:ea typeface="함초롬돋움" pitchFamily="18" charset="-127"/>
              <a:cs typeface="함초롬돋움" pitchFamily="18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3216347" y="765320"/>
            <a:ext cx="0" cy="454735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/>
          <p:cNvCxnSpPr/>
          <p:nvPr/>
        </p:nvCxnSpPr>
        <p:spPr>
          <a:xfrm flipV="1">
            <a:off x="3216347" y="1220056"/>
            <a:ext cx="431948" cy="1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53390" y="1432688"/>
            <a:ext cx="6276228" cy="13385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693" indent="-285693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dirty="0" err="1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경사하강법</a:t>
            </a:r>
            <a:r>
              <a:rPr lang="en-US" altLang="ko-KR" dirty="0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(</a:t>
            </a:r>
            <a:r>
              <a:rPr lang="en-US" altLang="ko-KR" dirty="0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G</a:t>
            </a:r>
            <a:r>
              <a:rPr lang="en-US" altLang="ko-KR" dirty="0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radient Descent)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임의의 시작점에서 기울기</a:t>
            </a:r>
            <a:r>
              <a:rPr lang="en-US" altLang="ko-KR" dirty="0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(</a:t>
            </a:r>
            <a:r>
              <a:rPr lang="ko-KR" altLang="en-US" dirty="0" err="1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그래디언트</a:t>
            </a:r>
            <a:r>
              <a:rPr lang="en-US" altLang="ko-KR" dirty="0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)</a:t>
            </a:r>
            <a:r>
              <a:rPr lang="ko-KR" altLang="en-US" dirty="0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를 계산하고 </a:t>
            </a:r>
            <a:r>
              <a:rPr lang="en-US" altLang="ko-KR" dirty="0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 </a:t>
            </a:r>
            <a:endParaRPr lang="en-US" altLang="ko-KR" dirty="0">
              <a:solidFill>
                <a:schemeClr val="bg1"/>
              </a:solidFill>
              <a:latin typeface="함초롬돋움" pitchFamily="18" charset="-127"/>
              <a:ea typeface="함초롬돋움" pitchFamily="18" charset="-127"/>
              <a:cs typeface="함초롬돋움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손실 함수의 기울기를 수정해</a:t>
            </a:r>
            <a:r>
              <a:rPr lang="en-US" altLang="ko-KR" dirty="0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최적의 가중치를 찾으려는 방법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18860" y="4885578"/>
            <a:ext cx="1151011" cy="5077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새 가중치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162901" y="4885577"/>
            <a:ext cx="1375380" cy="5077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기존 가중치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642497" y="4885576"/>
            <a:ext cx="857728" cy="5077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err="1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학습률</a:t>
            </a:r>
            <a:endParaRPr lang="ko-KR" altLang="en-US" dirty="0">
              <a:solidFill>
                <a:schemeClr val="bg1"/>
              </a:solidFill>
              <a:latin typeface="함초롬돋움" pitchFamily="18" charset="-127"/>
              <a:ea typeface="함초롬돋움" pitchFamily="18" charset="-127"/>
              <a:cs typeface="함초롬돋움" pitchFamily="18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850243" y="4883580"/>
            <a:ext cx="3984464" cy="13385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기존 가중치에 대한 오차를 미분한 값</a:t>
            </a:r>
            <a:endParaRPr lang="en-US" altLang="ko-KR" dirty="0">
              <a:solidFill>
                <a:schemeClr val="bg1"/>
              </a:solidFill>
              <a:latin typeface="함초롬돋움" pitchFamily="18" charset="-127"/>
              <a:ea typeface="함초롬돋움" pitchFamily="18" charset="-127"/>
              <a:cs typeface="함초롬돋움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(</a:t>
            </a:r>
            <a:r>
              <a:rPr lang="ko-KR" altLang="en-US" dirty="0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기울기 수정을 위한 값</a:t>
            </a:r>
            <a:r>
              <a:rPr lang="en-US" altLang="ko-KR" dirty="0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-&gt; </a:t>
            </a:r>
            <a:r>
              <a:rPr lang="ko-KR" altLang="en-US" dirty="0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이 값이 변하지 않을 때까지 반복함</a:t>
            </a:r>
            <a:endParaRPr lang="en-US" altLang="ko-KR" dirty="0">
              <a:solidFill>
                <a:schemeClr val="bg1"/>
              </a:solidFill>
              <a:latin typeface="함초롬돋움" pitchFamily="18" charset="-127"/>
              <a:ea typeface="함초롬돋움" pitchFamily="18" charset="-127"/>
              <a:cs typeface="함초롬돋움" pitchFamily="18" charset="-127"/>
            </a:endParaRPr>
          </a:p>
        </p:txBody>
      </p:sp>
      <p:cxnSp>
        <p:nvCxnSpPr>
          <p:cNvPr id="30" name="직선 화살표 연결선 29"/>
          <p:cNvCxnSpPr>
            <a:endCxn id="24" idx="0"/>
          </p:cNvCxnSpPr>
          <p:nvPr/>
        </p:nvCxnSpPr>
        <p:spPr>
          <a:xfrm flipH="1">
            <a:off x="1194366" y="3693426"/>
            <a:ext cx="123761" cy="1192151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>
            <a:endCxn id="25" idx="0"/>
          </p:cNvCxnSpPr>
          <p:nvPr/>
        </p:nvCxnSpPr>
        <p:spPr>
          <a:xfrm>
            <a:off x="2405722" y="3693426"/>
            <a:ext cx="444870" cy="119215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/>
          <p:cNvCxnSpPr>
            <a:endCxn id="26" idx="0"/>
          </p:cNvCxnSpPr>
          <p:nvPr/>
        </p:nvCxnSpPr>
        <p:spPr>
          <a:xfrm>
            <a:off x="3184604" y="3693426"/>
            <a:ext cx="886757" cy="1192149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>
            <a:stCxn id="76" idx="4"/>
            <a:endCxn id="28" idx="0"/>
          </p:cNvCxnSpPr>
          <p:nvPr/>
        </p:nvCxnSpPr>
        <p:spPr>
          <a:xfrm>
            <a:off x="4512692" y="4076923"/>
            <a:ext cx="2329784" cy="806657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그림 5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5652" y="921899"/>
            <a:ext cx="4276533" cy="3015877"/>
          </a:xfrm>
          <a:prstGeom prst="rect">
            <a:avLst/>
          </a:prstGeom>
        </p:spPr>
      </p:pic>
      <p:cxnSp>
        <p:nvCxnSpPr>
          <p:cNvPr id="55" name="직선 화살표 연결선 54"/>
          <p:cNvCxnSpPr/>
          <p:nvPr/>
        </p:nvCxnSpPr>
        <p:spPr>
          <a:xfrm flipH="1">
            <a:off x="10559463" y="2080124"/>
            <a:ext cx="359957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/>
          <p:cNvCxnSpPr/>
          <p:nvPr/>
        </p:nvCxnSpPr>
        <p:spPr>
          <a:xfrm flipH="1">
            <a:off x="10559463" y="2080124"/>
            <a:ext cx="9770" cy="55697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9193697" y="3467007"/>
            <a:ext cx="1151011" cy="5077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가중치 값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7354901" y="2080125"/>
            <a:ext cx="633360" cy="5077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손실</a:t>
            </a:r>
            <a:endParaRPr lang="ko-KR" altLang="en-US" dirty="0" err="1">
              <a:latin typeface="함초롬돋움" pitchFamily="18" charset="-127"/>
              <a:ea typeface="함초롬돋움" pitchFamily="18" charset="-127"/>
              <a:cs typeface="함초롬돋움" pitchFamily="18" charset="-127"/>
            </a:endParaRPr>
          </a:p>
        </p:txBody>
      </p:sp>
      <p:sp>
        <p:nvSpPr>
          <p:cNvPr id="68" name="타원 67"/>
          <p:cNvSpPr/>
          <p:nvPr/>
        </p:nvSpPr>
        <p:spPr>
          <a:xfrm>
            <a:off x="9622561" y="3429001"/>
            <a:ext cx="45708" cy="45708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타원 68"/>
          <p:cNvSpPr/>
          <p:nvPr/>
        </p:nvSpPr>
        <p:spPr>
          <a:xfrm>
            <a:off x="10862761" y="2057270"/>
            <a:ext cx="45708" cy="45708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타원 75"/>
          <p:cNvSpPr/>
          <p:nvPr/>
        </p:nvSpPr>
        <p:spPr>
          <a:xfrm>
            <a:off x="3486442" y="2771207"/>
            <a:ext cx="2052499" cy="1305716"/>
          </a:xfrm>
          <a:prstGeom prst="ellipse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0476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타원 8"/>
          <p:cNvSpPr/>
          <p:nvPr/>
        </p:nvSpPr>
        <p:spPr>
          <a:xfrm>
            <a:off x="11422666" y="548680"/>
            <a:ext cx="79181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211843" y="548680"/>
            <a:ext cx="79181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1621904" y="548680"/>
            <a:ext cx="79181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37444" y="260649"/>
            <a:ext cx="11589096" cy="633670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2700">
                <a:solidFill>
                  <a:prstClr val="white">
                    <a:lumMod val="50000"/>
                  </a:prstClr>
                </a:solidFill>
                <a:bevel/>
              </a:ln>
              <a:solidFill>
                <a:prstClr val="white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77211" y="1123254"/>
            <a:ext cx="4205627" cy="13385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693" indent="-285693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dirty="0" err="1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역전파</a:t>
            </a:r>
            <a:r>
              <a:rPr lang="en-US" altLang="ko-KR" dirty="0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(</a:t>
            </a:r>
            <a:r>
              <a:rPr lang="en-US" altLang="ko-KR" dirty="0" err="1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B</a:t>
            </a:r>
            <a:r>
              <a:rPr lang="en-US" altLang="ko-KR" dirty="0" err="1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ackpropagation</a:t>
            </a:r>
            <a:r>
              <a:rPr lang="en-US" altLang="ko-KR" dirty="0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dirty="0" err="1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경사하강법을</a:t>
            </a:r>
            <a:r>
              <a:rPr lang="ko-KR" altLang="en-US" dirty="0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 이용해 가중치를 업데이트</a:t>
            </a:r>
            <a:endParaRPr lang="en-US" altLang="ko-KR" dirty="0">
              <a:solidFill>
                <a:schemeClr val="bg1"/>
              </a:solidFill>
              <a:latin typeface="함초롬돋움" pitchFamily="18" charset="-127"/>
              <a:ea typeface="함초롬돋움" pitchFamily="18" charset="-127"/>
              <a:cs typeface="함초롬돋움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	</a:t>
            </a:r>
            <a:endParaRPr lang="en-US" altLang="ko-KR" dirty="0">
              <a:solidFill>
                <a:schemeClr val="bg1"/>
              </a:solidFill>
              <a:latin typeface="함초롬돋움" pitchFamily="18" charset="-127"/>
              <a:ea typeface="함초롬돋움" pitchFamily="18" charset="-127"/>
              <a:cs typeface="함초롬돋움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4009" y="1122641"/>
            <a:ext cx="5477838" cy="517000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96440" y="2518954"/>
            <a:ext cx="518122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err="1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순전파</a:t>
            </a:r>
            <a:r>
              <a:rPr lang="ko-KR" altLang="en-US" dirty="0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-&gt; </a:t>
            </a:r>
            <a:r>
              <a:rPr lang="ko-KR" altLang="en-US" dirty="0" err="1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역전파</a:t>
            </a:r>
            <a:r>
              <a:rPr lang="ko-KR" altLang="en-US" dirty="0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-&gt; </a:t>
            </a:r>
            <a:r>
              <a:rPr lang="ko-KR" altLang="en-US" dirty="0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가중치 업데이트 </a:t>
            </a:r>
            <a:r>
              <a:rPr lang="en-US" altLang="ko-KR" dirty="0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-&gt; </a:t>
            </a:r>
            <a:r>
              <a:rPr lang="ko-KR" altLang="en-US" dirty="0" err="1" smtClean="0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순전파</a:t>
            </a:r>
            <a:r>
              <a:rPr lang="ko-KR" altLang="en-US" dirty="0" smtClean="0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…</a:t>
            </a:r>
            <a:endParaRPr lang="en-US" altLang="ko-KR" dirty="0">
              <a:solidFill>
                <a:schemeClr val="bg1"/>
              </a:solidFill>
              <a:latin typeface="함초롬돋움" pitchFamily="18" charset="-127"/>
              <a:ea typeface="함초롬돋움" pitchFamily="18" charset="-127"/>
              <a:cs typeface="함초롬돋움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과정을 반복해 오차 값을 줄임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553389" y="298874"/>
            <a:ext cx="5614602" cy="573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2.4.2 </a:t>
            </a:r>
            <a:r>
              <a:rPr lang="ko-KR" altLang="en-US" sz="2400" dirty="0" err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텐서</a:t>
            </a:r>
            <a:r>
              <a:rPr lang="ko-KR" altLang="en-US" sz="24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연산의 변화율 </a:t>
            </a:r>
            <a:r>
              <a:rPr lang="en-US" altLang="ko-KR" sz="24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 </a:t>
            </a:r>
            <a:r>
              <a:rPr lang="ko-KR" altLang="en-US" sz="2400" dirty="0" err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그래디언트</a:t>
            </a:r>
            <a:endParaRPr lang="ko-KR" altLang="en-US" sz="24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5808072" y="645881"/>
            <a:ext cx="647838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5808072" y="573874"/>
            <a:ext cx="647838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5179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타원 8"/>
          <p:cNvSpPr/>
          <p:nvPr/>
        </p:nvSpPr>
        <p:spPr>
          <a:xfrm>
            <a:off x="11422666" y="548680"/>
            <a:ext cx="79181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211843" y="548680"/>
            <a:ext cx="79181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1621904" y="548680"/>
            <a:ext cx="79181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37444" y="260649"/>
            <a:ext cx="11589096" cy="633670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2700">
                <a:solidFill>
                  <a:prstClr val="white">
                    <a:lumMod val="50000"/>
                  </a:prstClr>
                </a:solidFill>
                <a:bevel/>
              </a:ln>
              <a:solidFill>
                <a:prstClr val="white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53389" y="298874"/>
            <a:ext cx="4174776" cy="6461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2.4.3 </a:t>
            </a:r>
            <a:r>
              <a:rPr lang="ko-KR" altLang="en-US" sz="24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확률적 </a:t>
            </a:r>
            <a:r>
              <a:rPr lang="ko-KR" altLang="en-US" sz="2400" dirty="0" err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경사하강법</a:t>
            </a:r>
            <a:endParaRPr lang="ko-KR" altLang="en-US" sz="24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33" name="직선 연결선 32"/>
          <p:cNvCxnSpPr/>
          <p:nvPr/>
        </p:nvCxnSpPr>
        <p:spPr>
          <a:xfrm>
            <a:off x="3972298" y="660203"/>
            <a:ext cx="647838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>
            <a:off x="3972298" y="588196"/>
            <a:ext cx="647838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732688" y="1003679"/>
            <a:ext cx="5900634" cy="5077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확률적 </a:t>
            </a:r>
            <a:r>
              <a:rPr lang="ko-KR" altLang="en-US" dirty="0" err="1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경사하강법</a:t>
            </a:r>
            <a:r>
              <a:rPr lang="en-US" altLang="ko-KR" dirty="0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 (SGD Stochastic Gradient Descent)</a:t>
            </a:r>
            <a:endParaRPr lang="ko-KR" altLang="en-US" dirty="0" err="1">
              <a:solidFill>
                <a:schemeClr val="bg1"/>
              </a:solidFill>
              <a:latin typeface="함초롬돋움" pitchFamily="18" charset="-127"/>
              <a:ea typeface="함초롬돋움" pitchFamily="18" charset="-127"/>
              <a:cs typeface="함초롬돋움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688" y="1715315"/>
            <a:ext cx="5894457" cy="269295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32688" y="4612196"/>
            <a:ext cx="6287446" cy="17539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수식은 경사하강법과 동일</a:t>
            </a:r>
            <a:endParaRPr lang="en-US" altLang="ko-KR" dirty="0">
              <a:solidFill>
                <a:schemeClr val="bg1"/>
              </a:solidFill>
              <a:latin typeface="함초롬돋움" pitchFamily="18" charset="-127"/>
              <a:ea typeface="함초롬돋움" pitchFamily="18" charset="-127"/>
              <a:cs typeface="함초롬돋움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차이점 </a:t>
            </a:r>
            <a:r>
              <a:rPr lang="en-US" altLang="ko-KR" dirty="0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: </a:t>
            </a:r>
            <a:r>
              <a:rPr lang="ko-KR" altLang="en-US" dirty="0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손실 함수에 들어가는 입력 데이터 </a:t>
            </a:r>
            <a:r>
              <a:rPr lang="en-US" altLang="ko-KR" dirty="0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x </a:t>
            </a:r>
            <a:r>
              <a:rPr lang="ko-KR" altLang="en-US" dirty="0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가 전체가 아닌 </a:t>
            </a:r>
            <a:endParaRPr lang="en-US" altLang="ko-KR" dirty="0">
              <a:solidFill>
                <a:schemeClr val="bg1"/>
              </a:solidFill>
              <a:latin typeface="함초롬돋움" pitchFamily="18" charset="-127"/>
              <a:ea typeface="함초롬돋움" pitchFamily="18" charset="-127"/>
              <a:cs typeface="함초롬돋움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FFC000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확률적으로 선택한 </a:t>
            </a:r>
            <a:r>
              <a:rPr lang="ko-KR" altLang="en-US" dirty="0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부분의 데이터 하나가 사용됨</a:t>
            </a:r>
            <a:endParaRPr lang="en-US" altLang="ko-KR" dirty="0">
              <a:solidFill>
                <a:schemeClr val="bg1"/>
              </a:solidFill>
              <a:latin typeface="함초롬돋움" pitchFamily="18" charset="-127"/>
              <a:ea typeface="함초롬돋움" pitchFamily="18" charset="-127"/>
              <a:cs typeface="함초롬돋움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속도 개선 </a:t>
            </a:r>
            <a:r>
              <a:rPr lang="en-US" altLang="ko-KR" dirty="0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/ </a:t>
            </a:r>
            <a:r>
              <a:rPr lang="ko-KR" altLang="en-US" dirty="0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최적 해의 정확도 ↓  </a:t>
            </a:r>
          </a:p>
        </p:txBody>
      </p:sp>
      <p:sp>
        <p:nvSpPr>
          <p:cNvPr id="8" name="오른쪽 화살표 7"/>
          <p:cNvSpPr/>
          <p:nvPr/>
        </p:nvSpPr>
        <p:spPr>
          <a:xfrm>
            <a:off x="7803684" y="5017803"/>
            <a:ext cx="647922" cy="575931"/>
          </a:xfrm>
          <a:prstGeom prst="rightArrow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8687688" y="4724844"/>
            <a:ext cx="2210560" cy="1281315"/>
          </a:xfrm>
          <a:prstGeom prst="round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8734271" y="4919588"/>
            <a:ext cx="2117397" cy="9231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미니 배치 </a:t>
            </a:r>
            <a:endParaRPr lang="en-US" altLang="ko-KR" dirty="0">
              <a:solidFill>
                <a:schemeClr val="bg1"/>
              </a:solidFill>
              <a:latin typeface="함초롬돋움" pitchFamily="18" charset="-127"/>
              <a:ea typeface="함초롬돋움" pitchFamily="18" charset="-127"/>
              <a:cs typeface="함초롬돋움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확률적 경사 </a:t>
            </a:r>
            <a:r>
              <a:rPr lang="ko-KR" altLang="en-US" dirty="0" err="1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하강법</a:t>
            </a:r>
            <a:endParaRPr lang="ko-KR" altLang="en-US" dirty="0">
              <a:solidFill>
                <a:schemeClr val="bg1"/>
              </a:solidFill>
              <a:latin typeface="함초롬돋움" pitchFamily="18" charset="-127"/>
              <a:ea typeface="함초롬돋움" pitchFamily="18" charset="-127"/>
              <a:cs typeface="함초롬돋움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6783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1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타원 8"/>
          <p:cNvSpPr/>
          <p:nvPr/>
        </p:nvSpPr>
        <p:spPr>
          <a:xfrm>
            <a:off x="11422666" y="548680"/>
            <a:ext cx="79181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211843" y="548680"/>
            <a:ext cx="79181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1621904" y="548680"/>
            <a:ext cx="79181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37444" y="260649"/>
            <a:ext cx="11589096" cy="633670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2700">
                <a:solidFill>
                  <a:prstClr val="white">
                    <a:lumMod val="50000"/>
                  </a:prstClr>
                </a:solidFill>
                <a:bevel/>
              </a:ln>
              <a:solidFill>
                <a:prstClr val="white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53389" y="298874"/>
            <a:ext cx="5038672" cy="6461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2.4.3 </a:t>
            </a:r>
            <a:r>
              <a:rPr lang="ko-KR" altLang="en-US" sz="24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확률적 </a:t>
            </a:r>
            <a:r>
              <a:rPr lang="ko-KR" altLang="en-US" sz="2400" dirty="0" err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경사하강법</a:t>
            </a:r>
            <a:r>
              <a:rPr lang="ko-KR" altLang="en-US" sz="24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-</a:t>
            </a:r>
            <a:r>
              <a:rPr lang="en-US" altLang="ko-KR" sz="24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2400" dirty="0" err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모멘텀</a:t>
            </a:r>
            <a:endParaRPr lang="ko-KR" altLang="en-US" sz="24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33" name="직선 연결선 32"/>
          <p:cNvCxnSpPr/>
          <p:nvPr/>
        </p:nvCxnSpPr>
        <p:spPr>
          <a:xfrm>
            <a:off x="5164952" y="692695"/>
            <a:ext cx="647838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>
            <a:off x="5164952" y="620688"/>
            <a:ext cx="647838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5448079" y="3817767"/>
            <a:ext cx="5303429" cy="2169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693" indent="-285693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dirty="0" err="1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모멘텀</a:t>
            </a:r>
            <a:r>
              <a:rPr lang="ko-KR" altLang="en-US" dirty="0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(momentum)</a:t>
            </a:r>
          </a:p>
          <a:p>
            <a:pPr lvl="1"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- </a:t>
            </a:r>
            <a:r>
              <a:rPr lang="ko-KR" altLang="en-US" dirty="0" err="1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경사하강법에</a:t>
            </a:r>
            <a:r>
              <a:rPr lang="ko-KR" altLang="en-US" dirty="0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 관성을 더해주는 것 </a:t>
            </a:r>
            <a:endParaRPr lang="en-US" altLang="ko-KR" dirty="0">
              <a:solidFill>
                <a:schemeClr val="bg1"/>
              </a:solidFill>
              <a:latin typeface="함초롬돋움" pitchFamily="18" charset="-127"/>
              <a:ea typeface="함초롬돋움" pitchFamily="18" charset="-127"/>
              <a:cs typeface="함초롬돋움" pitchFamily="18" charset="-127"/>
            </a:endParaRPr>
          </a:p>
          <a:p>
            <a:pPr marL="895156" lvl="1" indent="-285693">
              <a:lnSpc>
                <a:spcPct val="150000"/>
              </a:lnSpc>
              <a:buFontTx/>
              <a:buChar char="-"/>
            </a:pPr>
            <a:r>
              <a:rPr lang="ko-KR" altLang="en-US" dirty="0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매번 기울기는 구하지만</a:t>
            </a:r>
            <a:r>
              <a:rPr lang="en-US" altLang="ko-KR" dirty="0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가중치 수정 전 </a:t>
            </a:r>
            <a:endParaRPr lang="en-US" altLang="ko-KR" dirty="0">
              <a:solidFill>
                <a:schemeClr val="bg1"/>
              </a:solidFill>
              <a:latin typeface="함초롬돋움" pitchFamily="18" charset="-127"/>
              <a:ea typeface="함초롬돋움" pitchFamily="18" charset="-127"/>
              <a:cs typeface="함초롬돋움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    이전 수정 방향을 참고해 </a:t>
            </a:r>
            <a:endParaRPr lang="en-US" altLang="ko-KR" dirty="0">
              <a:solidFill>
                <a:schemeClr val="bg1"/>
              </a:solidFill>
              <a:latin typeface="함초롬돋움" pitchFamily="18" charset="-127"/>
              <a:ea typeface="함초롬돋움" pitchFamily="18" charset="-127"/>
              <a:cs typeface="함초롬돋움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    같은 방향으로 일정한 비율만 수정되게 함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448078" y="1109575"/>
            <a:ext cx="4369096" cy="2169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693" indent="-285693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dirty="0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확률적 경사하강법의 문제점</a:t>
            </a:r>
            <a:endParaRPr lang="en-US" altLang="ko-KR" dirty="0">
              <a:solidFill>
                <a:schemeClr val="bg1"/>
              </a:solidFill>
              <a:latin typeface="함초롬돋움" pitchFamily="18" charset="-127"/>
              <a:ea typeface="함초롬돋움" pitchFamily="18" charset="-127"/>
              <a:cs typeface="함초롬돋움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	</a:t>
            </a:r>
            <a:r>
              <a:rPr lang="en-US" altLang="ko-KR" dirty="0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: </a:t>
            </a:r>
            <a:r>
              <a:rPr lang="ko-KR" altLang="en-US" dirty="0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지역 최솟값 때문에 </a:t>
            </a:r>
            <a:endParaRPr lang="en-US" altLang="ko-KR" dirty="0">
              <a:solidFill>
                <a:schemeClr val="bg1"/>
              </a:solidFill>
              <a:latin typeface="함초롬돋움" pitchFamily="18" charset="-127"/>
              <a:ea typeface="함초롬돋움" pitchFamily="18" charset="-127"/>
              <a:cs typeface="함초롬돋움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	 </a:t>
            </a:r>
            <a:r>
              <a:rPr lang="ko-KR" altLang="en-US" dirty="0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전역 최솟값에 도달하지 못하고 </a:t>
            </a:r>
            <a:endParaRPr lang="en-US" altLang="ko-KR" dirty="0">
              <a:solidFill>
                <a:schemeClr val="bg1"/>
              </a:solidFill>
              <a:latin typeface="함초롬돋움" pitchFamily="18" charset="-127"/>
              <a:ea typeface="함초롬돋움" pitchFamily="18" charset="-127"/>
              <a:cs typeface="함초롬돋움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	</a:t>
            </a:r>
            <a:r>
              <a:rPr lang="en-US" altLang="ko-KR" dirty="0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학습이 멈춰버리게 됨 </a:t>
            </a:r>
            <a:endParaRPr lang="en-US" altLang="ko-KR" dirty="0">
              <a:solidFill>
                <a:schemeClr val="bg1"/>
              </a:solidFill>
              <a:latin typeface="함초롬돋움" pitchFamily="18" charset="-127"/>
              <a:ea typeface="함초롬돋움" pitchFamily="18" charset="-127"/>
              <a:cs typeface="함초롬돋움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	: </a:t>
            </a:r>
            <a:r>
              <a:rPr lang="ko-KR" altLang="en-US" dirty="0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비효율적 학습</a:t>
            </a:r>
            <a:r>
              <a:rPr lang="en-US" altLang="ko-KR" dirty="0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 (</a:t>
            </a:r>
            <a:r>
              <a:rPr lang="ko-KR" altLang="en-US" dirty="0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심한 </a:t>
            </a:r>
            <a:r>
              <a:rPr lang="ko-KR" altLang="en-US" dirty="0" err="1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노이즈</a:t>
            </a:r>
            <a:r>
              <a:rPr lang="en-US" altLang="ko-KR" dirty="0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)</a:t>
            </a:r>
            <a:r>
              <a:rPr lang="ko-KR" altLang="en-US" dirty="0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   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641" y="1109575"/>
            <a:ext cx="4031515" cy="2610962"/>
          </a:xfrm>
          <a:prstGeom prst="rect">
            <a:avLst/>
          </a:prstGeom>
        </p:spPr>
      </p:pic>
      <p:sp>
        <p:nvSpPr>
          <p:cNvPr id="10" name="타원 9"/>
          <p:cNvSpPr/>
          <p:nvPr/>
        </p:nvSpPr>
        <p:spPr>
          <a:xfrm>
            <a:off x="1632537" y="2277139"/>
            <a:ext cx="431948" cy="430242"/>
          </a:xfrm>
          <a:prstGeom prst="ellipse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2640777" y="2497624"/>
            <a:ext cx="431948" cy="430242"/>
          </a:xfrm>
          <a:prstGeom prst="ellipse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3720647" y="2282503"/>
            <a:ext cx="431948" cy="430242"/>
          </a:xfrm>
          <a:prstGeom prst="ellipse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3288518" y="2927866"/>
            <a:ext cx="431948" cy="430242"/>
          </a:xfrm>
          <a:prstGeom prst="ellipse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641" y="3817767"/>
            <a:ext cx="4031515" cy="2550226"/>
          </a:xfrm>
          <a:prstGeom prst="rect">
            <a:avLst/>
          </a:prstGeom>
        </p:spPr>
      </p:pic>
      <p:sp>
        <p:nvSpPr>
          <p:cNvPr id="22" name="타원 21"/>
          <p:cNvSpPr/>
          <p:nvPr/>
        </p:nvSpPr>
        <p:spPr>
          <a:xfrm>
            <a:off x="1626740" y="4802479"/>
            <a:ext cx="653719" cy="642278"/>
          </a:xfrm>
          <a:prstGeom prst="ellipse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>
            <a:off x="2779326" y="5660731"/>
            <a:ext cx="586797" cy="565173"/>
          </a:xfrm>
          <a:prstGeom prst="ellipse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5244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타원 8"/>
          <p:cNvSpPr/>
          <p:nvPr/>
        </p:nvSpPr>
        <p:spPr>
          <a:xfrm>
            <a:off x="114245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2136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162390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35360" y="260648"/>
            <a:ext cx="11593288" cy="633670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2700">
                <a:solidFill>
                  <a:prstClr val="white">
                    <a:lumMod val="50000"/>
                  </a:prstClr>
                </a:solidFill>
                <a:bevel/>
              </a:ln>
              <a:solidFill>
                <a:prstClr val="white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51384" y="298874"/>
            <a:ext cx="5473178" cy="573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1.1.3 </a:t>
            </a:r>
            <a:r>
              <a:rPr lang="ko-KR" altLang="en-US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데이터에서 표현을 학습하기</a:t>
            </a:r>
            <a:endParaRPr lang="ko-KR" altLang="en-US" sz="24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33" name="직선 연결선 32"/>
          <p:cNvCxnSpPr/>
          <p:nvPr/>
        </p:nvCxnSpPr>
        <p:spPr>
          <a:xfrm>
            <a:off x="5238744" y="642918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5238744" y="570910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666712" y="1275052"/>
            <a:ext cx="107157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</a:pP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머신 러닝을 하기 위한 세가지 요소</a:t>
            </a:r>
            <a:endParaRPr lang="en-US" altLang="ko-KR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285750" indent="-285750">
              <a:lnSpc>
                <a:spcPct val="150000"/>
              </a:lnSpc>
            </a:pPr>
            <a:endParaRPr lang="en-US" altLang="ko-KR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285750" indent="-285750">
              <a:lnSpc>
                <a:spcPct val="200000"/>
              </a:lnSpc>
              <a:buFont typeface="Arial" pitchFamily="34" charset="0"/>
              <a:buChar char="•"/>
            </a:pP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입력 데이터 포인트 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 ex) 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음성인식 문제 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-&gt; 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목소리 즉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 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녹음된 사운드 파일</a:t>
            </a:r>
            <a:endParaRPr lang="en-US" altLang="ko-KR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285750" indent="-285750">
              <a:lnSpc>
                <a:spcPct val="200000"/>
              </a:lnSpc>
              <a:buFont typeface="Arial" pitchFamily="34" charset="0"/>
              <a:buChar char="•"/>
            </a:pP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기대 출력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: ‘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강아지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’, ‘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고양이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’ 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등과 같은 태그</a:t>
            </a:r>
            <a:endParaRPr lang="en-US" altLang="ko-KR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285750" indent="-285750">
              <a:lnSpc>
                <a:spcPct val="200000"/>
              </a:lnSpc>
              <a:buFont typeface="Arial" pitchFamily="34" charset="0"/>
              <a:buChar char="•"/>
            </a:pP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알고리즘의 성능을 측정하는 방법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 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현재 출력과 기대 출력 간의 차이를 피드백 하기 위해 필요</a:t>
            </a:r>
          </a:p>
        </p:txBody>
      </p:sp>
    </p:spTree>
    <p:extLst>
      <p:ext uri="{BB962C8B-B14F-4D97-AF65-F5344CB8AC3E}">
        <p14:creationId xmlns:p14="http://schemas.microsoft.com/office/powerpoint/2010/main" val="2838407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타원 8"/>
          <p:cNvSpPr/>
          <p:nvPr/>
        </p:nvSpPr>
        <p:spPr>
          <a:xfrm>
            <a:off x="11422666" y="548680"/>
            <a:ext cx="79181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211843" y="548680"/>
            <a:ext cx="79181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1621904" y="548680"/>
            <a:ext cx="79181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37444" y="260649"/>
            <a:ext cx="11589096" cy="633670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2700">
                <a:solidFill>
                  <a:prstClr val="white">
                    <a:lumMod val="50000"/>
                  </a:prstClr>
                </a:solidFill>
                <a:bevel/>
              </a:ln>
              <a:solidFill>
                <a:prstClr val="white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53389" y="298874"/>
            <a:ext cx="5038672" cy="573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2.4.3 +</a:t>
            </a:r>
            <a:r>
              <a:rPr lang="en-US" altLang="ko-KR" sz="2400" dirty="0" err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Adagrad</a:t>
            </a:r>
            <a:r>
              <a:rPr lang="en-US" altLang="ko-KR" sz="24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(</a:t>
            </a:r>
            <a:r>
              <a:rPr lang="ko-KR" altLang="en-US" sz="2400" dirty="0" err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에이다그라드</a:t>
            </a:r>
            <a:r>
              <a:rPr lang="en-US" altLang="ko-KR" sz="24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  <a:endParaRPr lang="ko-KR" altLang="en-US" sz="24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33" name="직선 연결선 32"/>
          <p:cNvCxnSpPr/>
          <p:nvPr/>
        </p:nvCxnSpPr>
        <p:spPr>
          <a:xfrm>
            <a:off x="4953257" y="644149"/>
            <a:ext cx="647838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>
            <a:off x="4953257" y="572141"/>
            <a:ext cx="647838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908096" y="1158142"/>
            <a:ext cx="8229836" cy="13385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- </a:t>
            </a:r>
            <a:r>
              <a:rPr lang="ko-KR" altLang="en-US" dirty="0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가중치 값의 업데이트에 따라 </a:t>
            </a:r>
            <a:r>
              <a:rPr lang="ko-KR" altLang="en-US" dirty="0" err="1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학습률을</a:t>
            </a:r>
            <a:r>
              <a:rPr lang="ko-KR" altLang="en-US" dirty="0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 조절하는 옵션이 추가된 최적화 방법</a:t>
            </a:r>
            <a:endParaRPr lang="en-US" altLang="ko-KR" dirty="0">
              <a:solidFill>
                <a:schemeClr val="bg1"/>
              </a:solidFill>
              <a:latin typeface="함초롬돋움" pitchFamily="18" charset="-127"/>
              <a:ea typeface="함초롬돋움" pitchFamily="18" charset="-127"/>
              <a:cs typeface="함초롬돋움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		</a:t>
            </a:r>
            <a:r>
              <a:rPr lang="ko-KR" altLang="en-US" dirty="0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많이 변화되지 않은 가중치</a:t>
            </a:r>
            <a:r>
              <a:rPr lang="en-US" altLang="ko-KR" dirty="0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값은 </a:t>
            </a:r>
            <a:r>
              <a:rPr lang="ko-KR" altLang="en-US" dirty="0" err="1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학습률을</a:t>
            </a:r>
            <a:r>
              <a:rPr lang="ko-KR" altLang="en-US" dirty="0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 크게</a:t>
            </a:r>
            <a:endParaRPr lang="en-US" altLang="ko-KR" dirty="0">
              <a:solidFill>
                <a:schemeClr val="bg1"/>
              </a:solidFill>
              <a:latin typeface="함초롬돋움" pitchFamily="18" charset="-127"/>
              <a:ea typeface="함초롬돋움" pitchFamily="18" charset="-127"/>
              <a:cs typeface="함초롬돋움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		</a:t>
            </a:r>
            <a:r>
              <a:rPr lang="ko-KR" altLang="en-US" dirty="0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많이 변화된 가중치 값은 </a:t>
            </a:r>
            <a:r>
              <a:rPr lang="ko-KR" altLang="en-US" dirty="0" err="1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학습률을</a:t>
            </a:r>
            <a:r>
              <a:rPr lang="ko-KR" altLang="en-US" dirty="0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 적게</a:t>
            </a:r>
            <a:endParaRPr lang="en-US" altLang="ko-KR" dirty="0">
              <a:solidFill>
                <a:schemeClr val="bg1"/>
              </a:solidFill>
              <a:latin typeface="함초롬돋움" pitchFamily="18" charset="-127"/>
              <a:ea typeface="함초롬돋움" pitchFamily="18" charset="-127"/>
              <a:cs typeface="함초롬돋움" pitchFamily="18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262" y="2675875"/>
            <a:ext cx="4534732" cy="356355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549997" y="4019961"/>
            <a:ext cx="4274540" cy="2169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최적화에 가까워질수록 </a:t>
            </a:r>
            <a:r>
              <a:rPr lang="ko-KR" altLang="en-US" dirty="0" err="1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학습률이</a:t>
            </a:r>
            <a:r>
              <a:rPr lang="ko-KR" altLang="en-US" dirty="0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 작아져 </a:t>
            </a:r>
            <a:endParaRPr lang="en-US" altLang="ko-KR" dirty="0">
              <a:solidFill>
                <a:schemeClr val="bg1"/>
              </a:solidFill>
              <a:latin typeface="함초롬돋움" pitchFamily="18" charset="-127"/>
              <a:ea typeface="함초롬돋움" pitchFamily="18" charset="-127"/>
              <a:cs typeface="함초롬돋움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업데이트 수준이 미미해짐</a:t>
            </a:r>
            <a:endParaRPr lang="en-US" altLang="ko-KR" dirty="0">
              <a:solidFill>
                <a:schemeClr val="bg1"/>
              </a:solidFill>
              <a:latin typeface="함초롬돋움" pitchFamily="18" charset="-127"/>
              <a:ea typeface="함초롬돋움" pitchFamily="18" charset="-127"/>
              <a:cs typeface="함초롬돋움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더 이상 진행이 안 되는 경우 발생 </a:t>
            </a:r>
            <a:endParaRPr lang="en-US" altLang="ko-KR" dirty="0">
              <a:solidFill>
                <a:schemeClr val="bg1"/>
              </a:solidFill>
              <a:latin typeface="함초롬돋움" pitchFamily="18" charset="-127"/>
              <a:ea typeface="함초롬돋움" pitchFamily="18" charset="-127"/>
              <a:cs typeface="함초롬돋움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chemeClr val="bg1"/>
              </a:solidFill>
              <a:latin typeface="함초롬돋움" pitchFamily="18" charset="-127"/>
              <a:ea typeface="함초롬돋움" pitchFamily="18" charset="-127"/>
              <a:cs typeface="함초롬돋움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-&gt; </a:t>
            </a:r>
            <a:r>
              <a:rPr lang="en-US" altLang="ko-KR" dirty="0" err="1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RMSProp</a:t>
            </a:r>
            <a:r>
              <a:rPr lang="en-US" altLang="ko-KR" dirty="0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 or </a:t>
            </a:r>
            <a:r>
              <a:rPr lang="en-US" altLang="ko-KR" dirty="0" err="1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AdaDelta</a:t>
            </a:r>
            <a:endParaRPr lang="ko-KR" altLang="en-US" dirty="0" err="1">
              <a:solidFill>
                <a:schemeClr val="bg1"/>
              </a:solidFill>
              <a:latin typeface="함초롬돋움" pitchFamily="18" charset="-127"/>
              <a:ea typeface="함초롬돋움" pitchFamily="18" charset="-127"/>
              <a:cs typeface="함초롬돋움" pitchFamily="18" charset="-127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8459" y="2675875"/>
            <a:ext cx="3927863" cy="1344086"/>
          </a:xfrm>
          <a:prstGeom prst="rect">
            <a:avLst/>
          </a:prstGeom>
        </p:spPr>
      </p:pic>
      <p:sp>
        <p:nvSpPr>
          <p:cNvPr id="32" name="타원 31"/>
          <p:cNvSpPr/>
          <p:nvPr/>
        </p:nvSpPr>
        <p:spPr>
          <a:xfrm>
            <a:off x="8399807" y="3155202"/>
            <a:ext cx="604450" cy="447790"/>
          </a:xfrm>
          <a:prstGeom prst="ellipse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4" name="직선 화살표 연결선 33"/>
          <p:cNvCxnSpPr>
            <a:stCxn id="32" idx="6"/>
            <a:endCxn id="37" idx="1"/>
          </p:cNvCxnSpPr>
          <p:nvPr/>
        </p:nvCxnSpPr>
        <p:spPr>
          <a:xfrm flipV="1">
            <a:off x="9004257" y="3012375"/>
            <a:ext cx="1778721" cy="366721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10782979" y="2758519"/>
            <a:ext cx="857728" cy="5077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학습률</a:t>
            </a:r>
            <a:endParaRPr lang="ko-KR" altLang="en-US" dirty="0">
              <a:solidFill>
                <a:schemeClr val="bg1"/>
              </a:solidFill>
              <a:latin typeface="함초롬돋움" pitchFamily="18" charset="-127"/>
              <a:ea typeface="함초롬돋움" pitchFamily="18" charset="-127"/>
              <a:cs typeface="함초롬돋움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40826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타원 8"/>
          <p:cNvSpPr/>
          <p:nvPr/>
        </p:nvSpPr>
        <p:spPr>
          <a:xfrm>
            <a:off x="11422666" y="548680"/>
            <a:ext cx="79181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211843" y="548680"/>
            <a:ext cx="79181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1621904" y="548680"/>
            <a:ext cx="79181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37444" y="260649"/>
            <a:ext cx="11589096" cy="633670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2700">
                <a:solidFill>
                  <a:prstClr val="white">
                    <a:lumMod val="50000"/>
                  </a:prstClr>
                </a:solidFill>
                <a:bevel/>
              </a:ln>
              <a:solidFill>
                <a:prstClr val="white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53389" y="298874"/>
            <a:ext cx="2518975" cy="6461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2.4.3 +</a:t>
            </a:r>
            <a:r>
              <a:rPr lang="en-US" altLang="ko-KR" sz="2400" dirty="0" err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RMSProp</a:t>
            </a:r>
            <a:endParaRPr lang="ko-KR" altLang="en-US" sz="24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33" name="직선 연결선 32"/>
          <p:cNvCxnSpPr/>
          <p:nvPr/>
        </p:nvCxnSpPr>
        <p:spPr>
          <a:xfrm>
            <a:off x="3024877" y="715570"/>
            <a:ext cx="647838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>
            <a:off x="3024877" y="643563"/>
            <a:ext cx="647838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954" y="2675874"/>
            <a:ext cx="4758687" cy="356355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5957" y="4292896"/>
            <a:ext cx="4161521" cy="164228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80584" y="1451379"/>
            <a:ext cx="9374115" cy="9231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err="1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Adagrad</a:t>
            </a:r>
            <a:r>
              <a:rPr lang="ko-KR" altLang="en-US" dirty="0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의</a:t>
            </a:r>
            <a:r>
              <a:rPr lang="en-US" altLang="ko-KR" dirty="0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 </a:t>
            </a:r>
            <a:r>
              <a:rPr lang="ko-KR" altLang="en-US" dirty="0" err="1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학습률</a:t>
            </a:r>
            <a:r>
              <a:rPr lang="ko-KR" altLang="en-US" dirty="0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 조정 변수 식을 지수 평균으로 대체한 방법</a:t>
            </a:r>
            <a:endParaRPr lang="en-US" altLang="ko-KR" dirty="0">
              <a:solidFill>
                <a:schemeClr val="bg1"/>
              </a:solidFill>
              <a:latin typeface="함초롬돋움" pitchFamily="18" charset="-127"/>
              <a:ea typeface="함초롬돋움" pitchFamily="18" charset="-127"/>
              <a:cs typeface="함초롬돋움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	</a:t>
            </a:r>
            <a:r>
              <a:rPr lang="en-US" altLang="ko-KR" dirty="0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-&gt; </a:t>
            </a:r>
            <a:r>
              <a:rPr lang="ko-KR" altLang="en-US" dirty="0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무한히 커지지 않으면서 최근 </a:t>
            </a:r>
            <a:r>
              <a:rPr lang="ko-KR" altLang="en-US" dirty="0" err="1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변화량의</a:t>
            </a:r>
            <a:r>
              <a:rPr lang="ko-KR" altLang="en-US" dirty="0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 상대적인 크기 차이는 유지할 수 있음</a:t>
            </a:r>
          </a:p>
        </p:txBody>
      </p:sp>
      <p:sp>
        <p:nvSpPr>
          <p:cNvPr id="15" name="타원 14"/>
          <p:cNvSpPr/>
          <p:nvPr/>
        </p:nvSpPr>
        <p:spPr>
          <a:xfrm>
            <a:off x="7967547" y="4281679"/>
            <a:ext cx="1080097" cy="731130"/>
          </a:xfrm>
          <a:prstGeom prst="ellipse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7179231" y="4292896"/>
            <a:ext cx="394158" cy="719912"/>
          </a:xfrm>
          <a:prstGeom prst="ellipse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6381686" y="3500422"/>
            <a:ext cx="4423585" cy="5077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dirty="0" err="1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학습률은</a:t>
            </a:r>
            <a:r>
              <a:rPr lang="ko-KR" altLang="en-US" dirty="0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 조절하되 이전 과정 봐가며 수정</a:t>
            </a:r>
          </a:p>
        </p:txBody>
      </p:sp>
    </p:spTree>
    <p:extLst>
      <p:ext uri="{BB962C8B-B14F-4D97-AF65-F5344CB8AC3E}">
        <p14:creationId xmlns:p14="http://schemas.microsoft.com/office/powerpoint/2010/main" val="366842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타원 8"/>
          <p:cNvSpPr/>
          <p:nvPr/>
        </p:nvSpPr>
        <p:spPr>
          <a:xfrm>
            <a:off x="11422666" y="548680"/>
            <a:ext cx="79181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211843" y="548680"/>
            <a:ext cx="79181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1621904" y="548680"/>
            <a:ext cx="79181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37444" y="260649"/>
            <a:ext cx="11589096" cy="633670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2700">
                <a:solidFill>
                  <a:prstClr val="white">
                    <a:lumMod val="50000"/>
                  </a:prstClr>
                </a:solidFill>
                <a:bevel/>
              </a:ln>
              <a:solidFill>
                <a:prstClr val="white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53389" y="298874"/>
            <a:ext cx="3886810" cy="653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2.4.3 +</a:t>
            </a:r>
            <a:r>
              <a:rPr lang="en-US" altLang="ko-KR" sz="2400" dirty="0" err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AdaDelta</a:t>
            </a:r>
            <a:r>
              <a:rPr lang="en-US" altLang="ko-KR" sz="24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/ +Adam</a:t>
            </a:r>
            <a:endParaRPr lang="ko-KR" altLang="en-US" sz="24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33" name="직선 연결선 32"/>
          <p:cNvCxnSpPr/>
          <p:nvPr/>
        </p:nvCxnSpPr>
        <p:spPr>
          <a:xfrm>
            <a:off x="4310463" y="715570"/>
            <a:ext cx="647838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>
            <a:off x="4310463" y="643563"/>
            <a:ext cx="647838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 descr="C:/Users/ehdal/AppData/Roaming/PolarisOffice/ETemp/3296_11238160/fImage735010737892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618"/>
          <a:stretch/>
        </p:blipFill>
        <p:spPr>
          <a:xfrm>
            <a:off x="6515910" y="3651646"/>
            <a:ext cx="4913209" cy="647923"/>
          </a:xfrm>
          <a:prstGeom prst="rect">
            <a:avLst/>
          </a:prstGeom>
          <a:noFill/>
        </p:spPr>
      </p:pic>
      <p:pic>
        <p:nvPicPr>
          <p:cNvPr id="12" name="그림 11" descr="C:/Users/ehdal/AppData/Roaming/PolarisOffice/ETemp/3296_11238160/fImage735010737892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370"/>
          <a:stretch/>
        </p:blipFill>
        <p:spPr>
          <a:xfrm>
            <a:off x="6515910" y="4563028"/>
            <a:ext cx="4913209" cy="751523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855093" y="3505330"/>
            <a:ext cx="4835461" cy="22154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693" indent="-285693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2000" dirty="0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Adam</a:t>
            </a:r>
            <a:endParaRPr lang="en-US" altLang="ko-KR" dirty="0">
              <a:solidFill>
                <a:schemeClr val="bg1"/>
              </a:solidFill>
              <a:latin typeface="함초롬돋움" pitchFamily="18" charset="-127"/>
              <a:ea typeface="함초롬돋움" pitchFamily="18" charset="-127"/>
              <a:cs typeface="함초롬돋움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err="1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모멘텀과</a:t>
            </a:r>
            <a:r>
              <a:rPr lang="ko-KR" altLang="en-US" dirty="0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 </a:t>
            </a:r>
            <a:r>
              <a:rPr lang="en-US" altLang="ko-KR" dirty="0" err="1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RMSProp</a:t>
            </a:r>
            <a:r>
              <a:rPr lang="en-US" altLang="ko-KR" dirty="0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모두 고려</a:t>
            </a:r>
            <a:endParaRPr lang="en-US" altLang="ko-KR" dirty="0">
              <a:solidFill>
                <a:schemeClr val="bg1"/>
              </a:solidFill>
              <a:latin typeface="함초롬돋움" pitchFamily="18" charset="-127"/>
              <a:ea typeface="함초롬돋움" pitchFamily="18" charset="-127"/>
              <a:cs typeface="함초롬돋움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	</a:t>
            </a:r>
            <a:r>
              <a:rPr lang="ko-KR" altLang="en-US" dirty="0" err="1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그래디언트의</a:t>
            </a:r>
            <a:r>
              <a:rPr lang="ko-KR" altLang="en-US" dirty="0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 제곱을 </a:t>
            </a:r>
            <a:r>
              <a:rPr lang="ko-KR" altLang="en-US" dirty="0" err="1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지수평균한</a:t>
            </a:r>
            <a:r>
              <a:rPr lang="ko-KR" altLang="en-US" dirty="0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 값 </a:t>
            </a:r>
            <a:endParaRPr lang="en-US" altLang="ko-KR" dirty="0">
              <a:solidFill>
                <a:schemeClr val="bg1"/>
              </a:solidFill>
              <a:latin typeface="함초롬돋움" pitchFamily="18" charset="-127"/>
              <a:ea typeface="함초롬돋움" pitchFamily="18" charset="-127"/>
              <a:cs typeface="함초롬돋움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	/ </a:t>
            </a:r>
            <a:r>
              <a:rPr lang="ko-KR" altLang="en-US" dirty="0" err="1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그래디언트를</a:t>
            </a:r>
            <a:r>
              <a:rPr lang="ko-KR" altLang="en-US" dirty="0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 지수평균에 적용한 값</a:t>
            </a:r>
            <a:endParaRPr lang="en-US" altLang="ko-KR" dirty="0">
              <a:solidFill>
                <a:schemeClr val="bg1"/>
              </a:solidFill>
              <a:latin typeface="함초롬돋움" pitchFamily="18" charset="-127"/>
              <a:ea typeface="함초롬돋움" pitchFamily="18" charset="-127"/>
              <a:cs typeface="함초롬돋움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	</a:t>
            </a:r>
            <a:r>
              <a:rPr lang="ko-KR" altLang="en-US" dirty="0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이 두 값을 사용</a:t>
            </a:r>
            <a:endParaRPr lang="en-US" altLang="ko-KR" dirty="0">
              <a:solidFill>
                <a:schemeClr val="bg1"/>
              </a:solidFill>
              <a:latin typeface="함초롬돋움" pitchFamily="18" charset="-127"/>
              <a:ea typeface="함초롬돋움" pitchFamily="18" charset="-127"/>
              <a:cs typeface="함초롬돋움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55093" y="1425791"/>
            <a:ext cx="5812746" cy="13846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693" indent="-285693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2000" dirty="0" err="1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AdaDelta</a:t>
            </a:r>
            <a:endParaRPr lang="en-US" altLang="ko-KR" dirty="0">
              <a:solidFill>
                <a:schemeClr val="bg1"/>
              </a:solidFill>
              <a:latin typeface="함초롬돋움" pitchFamily="18" charset="-127"/>
              <a:ea typeface="함초롬돋움" pitchFamily="18" charset="-127"/>
              <a:cs typeface="함초롬돋움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err="1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Adagrad</a:t>
            </a:r>
            <a:r>
              <a:rPr lang="ko-KR" altLang="en-US" dirty="0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의 </a:t>
            </a:r>
            <a:r>
              <a:rPr lang="ko-KR" altLang="en-US" dirty="0" err="1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학습률이</a:t>
            </a:r>
            <a:r>
              <a:rPr lang="ko-KR" altLang="en-US" dirty="0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 점점 작아지는 단점을 극복했지만</a:t>
            </a:r>
            <a:r>
              <a:rPr lang="en-US" altLang="ko-KR" dirty="0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2</a:t>
            </a:r>
            <a:r>
              <a:rPr lang="ko-KR" altLang="en-US" dirty="0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차 미분까지 해 속도가 상대적으로 느림</a:t>
            </a:r>
            <a:endParaRPr lang="en-US" altLang="ko-KR" dirty="0">
              <a:solidFill>
                <a:schemeClr val="bg1"/>
              </a:solidFill>
              <a:latin typeface="함초롬돋움" pitchFamily="18" charset="-127"/>
              <a:ea typeface="함초롬돋움" pitchFamily="18" charset="-127"/>
              <a:cs typeface="함초롬돋움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1969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타원 8"/>
          <p:cNvSpPr/>
          <p:nvPr/>
        </p:nvSpPr>
        <p:spPr>
          <a:xfrm>
            <a:off x="11422666" y="548680"/>
            <a:ext cx="79181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211843" y="548680"/>
            <a:ext cx="79181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1621904" y="548680"/>
            <a:ext cx="79181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37444" y="260649"/>
            <a:ext cx="11589096" cy="633670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2700">
                <a:solidFill>
                  <a:prstClr val="white">
                    <a:lumMod val="50000"/>
                  </a:prstClr>
                </a:solidFill>
                <a:bevel/>
              </a:ln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453207" y="2857628"/>
            <a:ext cx="1197487" cy="11075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4399" b="1" dirty="0">
                <a:solidFill>
                  <a:schemeClr val="bg1">
                    <a:lumMod val="75000"/>
                  </a:schemeClr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End</a:t>
            </a:r>
            <a:endParaRPr lang="ko-KR" altLang="en-US" sz="4399" b="1" dirty="0" err="1">
              <a:solidFill>
                <a:schemeClr val="bg1">
                  <a:lumMod val="75000"/>
                </a:schemeClr>
              </a:solidFill>
              <a:latin typeface="함초롬돋움" pitchFamily="18" charset="-127"/>
              <a:ea typeface="함초롬돋움" pitchFamily="18" charset="-127"/>
              <a:cs typeface="함초롬돋움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80445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marL="285750" indent="-285750">
          <a:lnSpc>
            <a:spcPct val="150000"/>
          </a:lnSpc>
          <a:buFont typeface="Wingdings" panose="05000000000000000000" pitchFamily="2" charset="2"/>
          <a:buChar char="§"/>
          <a:defRPr dirty="0" smtClean="0">
            <a:solidFill>
              <a:schemeClr val="bg1"/>
            </a:solidFill>
            <a:latin typeface="함초롬돋움" panose="020B0604000101010101" pitchFamily="50" charset="-127"/>
            <a:ea typeface="함초롬돋움" panose="020B0604000101010101" pitchFamily="50" charset="-127"/>
            <a:cs typeface="함초롬돋움" panose="020B0604000101010101" pitchFamily="50" charset="-127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3922</TotalTime>
  <Words>2764</Words>
  <Application>Microsoft Office PowerPoint</Application>
  <PresentationFormat>와이드스크린</PresentationFormat>
  <Paragraphs>642</Paragraphs>
  <Slides>93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93</vt:i4>
      </vt:variant>
    </vt:vector>
  </HeadingPairs>
  <TitlesOfParts>
    <vt:vector size="98" baseType="lpstr">
      <vt:lpstr>맑은 고딕</vt:lpstr>
      <vt:lpstr>함초롬돋움</vt:lpstr>
      <vt:lpstr>Arial</vt:lpstr>
      <vt:lpstr>Wingdings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왕별의 P  P  T 이야기</dc:title>
  <dc:creator>HOME</dc:creator>
  <cp:lastModifiedBy>2018305056</cp:lastModifiedBy>
  <cp:revision>300</cp:revision>
  <dcterms:created xsi:type="dcterms:W3CDTF">2016-10-28T15:58:08Z</dcterms:created>
  <dcterms:modified xsi:type="dcterms:W3CDTF">2020-01-31T01:06:39Z</dcterms:modified>
</cp:coreProperties>
</file>